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9" r:id="rId44"/>
    <p:sldId id="302" r:id="rId45"/>
    <p:sldId id="303" r:id="rId46"/>
    <p:sldId id="304" r:id="rId47"/>
    <p:sldId id="305" r:id="rId48"/>
    <p:sldId id="301" r:id="rId49"/>
    <p:sldId id="300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40" r:id="rId79"/>
    <p:sldId id="341" r:id="rId80"/>
    <p:sldId id="342" r:id="rId81"/>
    <p:sldId id="343" r:id="rId82"/>
    <p:sldId id="344" r:id="rId83"/>
    <p:sldId id="345" r:id="rId84"/>
  </p:sldIdLst>
  <p:sldSz cx="9144000" cy="6858000" type="screen4x3"/>
  <p:notesSz cx="914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1950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348990" y="2532710"/>
            <a:ext cx="2449195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333399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2625" y="3511677"/>
            <a:ext cx="5238750" cy="8788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333399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333399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333399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8442" y="0"/>
            <a:ext cx="8567115" cy="11734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333399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07340" y="1665554"/>
            <a:ext cx="8197850" cy="47821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26" Type="http://schemas.openxmlformats.org/officeDocument/2006/relationships/image" Target="../media/image67.png"/><Relationship Id="rId3" Type="http://schemas.openxmlformats.org/officeDocument/2006/relationships/image" Target="../media/image44.png"/><Relationship Id="rId21" Type="http://schemas.openxmlformats.org/officeDocument/2006/relationships/image" Target="../media/image62.png"/><Relationship Id="rId34" Type="http://schemas.openxmlformats.org/officeDocument/2006/relationships/image" Target="../media/image75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5" Type="http://schemas.openxmlformats.org/officeDocument/2006/relationships/image" Target="../media/image66.png"/><Relationship Id="rId33" Type="http://schemas.openxmlformats.org/officeDocument/2006/relationships/image" Target="../media/image74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29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24" Type="http://schemas.openxmlformats.org/officeDocument/2006/relationships/image" Target="../media/image65.png"/><Relationship Id="rId32" Type="http://schemas.openxmlformats.org/officeDocument/2006/relationships/image" Target="../media/image73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23" Type="http://schemas.openxmlformats.org/officeDocument/2006/relationships/image" Target="../media/image64.png"/><Relationship Id="rId28" Type="http://schemas.openxmlformats.org/officeDocument/2006/relationships/image" Target="../media/image69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31" Type="http://schemas.openxmlformats.org/officeDocument/2006/relationships/image" Target="../media/image72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Relationship Id="rId27" Type="http://schemas.openxmlformats.org/officeDocument/2006/relationships/image" Target="../media/image68.png"/><Relationship Id="rId30" Type="http://schemas.openxmlformats.org/officeDocument/2006/relationships/image" Target="../media/image71.png"/><Relationship Id="rId35" Type="http://schemas.openxmlformats.org/officeDocument/2006/relationships/image" Target="../media/image76.png"/><Relationship Id="rId8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6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" Type="http://schemas.openxmlformats.org/officeDocument/2006/relationships/image" Target="../media/image88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5" Type="http://schemas.openxmlformats.org/officeDocument/2006/relationships/image" Target="../media/image101.png"/><Relationship Id="rId10" Type="http://schemas.openxmlformats.org/officeDocument/2006/relationships/image" Target="../media/image96.png"/><Relationship Id="rId19" Type="http://schemas.openxmlformats.org/officeDocument/2006/relationships/image" Target="../media/image105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jpg"/><Relationship Id="rId18" Type="http://schemas.openxmlformats.org/officeDocument/2006/relationships/image" Target="../media/image123.png"/><Relationship Id="rId26" Type="http://schemas.openxmlformats.org/officeDocument/2006/relationships/image" Target="../media/image131.png"/><Relationship Id="rId3" Type="http://schemas.openxmlformats.org/officeDocument/2006/relationships/image" Target="../media/image108.png"/><Relationship Id="rId21" Type="http://schemas.openxmlformats.org/officeDocument/2006/relationships/image" Target="../media/image126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5" Type="http://schemas.openxmlformats.org/officeDocument/2006/relationships/image" Target="../media/image130.png"/><Relationship Id="rId2" Type="http://schemas.openxmlformats.org/officeDocument/2006/relationships/image" Target="../media/image107.png"/><Relationship Id="rId16" Type="http://schemas.openxmlformats.org/officeDocument/2006/relationships/image" Target="../media/image121.png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24" Type="http://schemas.openxmlformats.org/officeDocument/2006/relationships/image" Target="../media/image129.png"/><Relationship Id="rId5" Type="http://schemas.openxmlformats.org/officeDocument/2006/relationships/image" Target="../media/image110.png"/><Relationship Id="rId15" Type="http://schemas.openxmlformats.org/officeDocument/2006/relationships/image" Target="../media/image120.png"/><Relationship Id="rId23" Type="http://schemas.openxmlformats.org/officeDocument/2006/relationships/image" Target="../media/image128.png"/><Relationship Id="rId28" Type="http://schemas.openxmlformats.org/officeDocument/2006/relationships/image" Target="../media/image133.png"/><Relationship Id="rId10" Type="http://schemas.openxmlformats.org/officeDocument/2006/relationships/image" Target="../media/image115.png"/><Relationship Id="rId19" Type="http://schemas.openxmlformats.org/officeDocument/2006/relationships/image" Target="../media/image124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Relationship Id="rId22" Type="http://schemas.openxmlformats.org/officeDocument/2006/relationships/image" Target="../media/image127.png"/><Relationship Id="rId27" Type="http://schemas.openxmlformats.org/officeDocument/2006/relationships/image" Target="../media/image1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18" Type="http://schemas.openxmlformats.org/officeDocument/2006/relationships/image" Target="../media/image150.png"/><Relationship Id="rId26" Type="http://schemas.openxmlformats.org/officeDocument/2006/relationships/image" Target="../media/image158.png"/><Relationship Id="rId3" Type="http://schemas.openxmlformats.org/officeDocument/2006/relationships/image" Target="../media/image135.png"/><Relationship Id="rId21" Type="http://schemas.openxmlformats.org/officeDocument/2006/relationships/image" Target="../media/image153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17" Type="http://schemas.openxmlformats.org/officeDocument/2006/relationships/image" Target="../media/image149.png"/><Relationship Id="rId25" Type="http://schemas.openxmlformats.org/officeDocument/2006/relationships/image" Target="../media/image157.png"/><Relationship Id="rId2" Type="http://schemas.openxmlformats.org/officeDocument/2006/relationships/image" Target="../media/image134.png"/><Relationship Id="rId16" Type="http://schemas.openxmlformats.org/officeDocument/2006/relationships/image" Target="../media/image148.png"/><Relationship Id="rId20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24" Type="http://schemas.openxmlformats.org/officeDocument/2006/relationships/image" Target="../media/image156.png"/><Relationship Id="rId5" Type="http://schemas.openxmlformats.org/officeDocument/2006/relationships/image" Target="../media/image137.png"/><Relationship Id="rId15" Type="http://schemas.openxmlformats.org/officeDocument/2006/relationships/image" Target="../media/image147.png"/><Relationship Id="rId23" Type="http://schemas.openxmlformats.org/officeDocument/2006/relationships/image" Target="../media/image155.png"/><Relationship Id="rId10" Type="http://schemas.openxmlformats.org/officeDocument/2006/relationships/image" Target="../media/image142.png"/><Relationship Id="rId19" Type="http://schemas.openxmlformats.org/officeDocument/2006/relationships/image" Target="../media/image151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Relationship Id="rId14" Type="http://schemas.openxmlformats.org/officeDocument/2006/relationships/image" Target="../media/image146.png"/><Relationship Id="rId22" Type="http://schemas.openxmlformats.org/officeDocument/2006/relationships/image" Target="../media/image154.png"/><Relationship Id="rId27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2.png"/><Relationship Id="rId7" Type="http://schemas.openxmlformats.org/officeDocument/2006/relationships/image" Target="../media/image16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2.png"/><Relationship Id="rId7" Type="http://schemas.openxmlformats.org/officeDocument/2006/relationships/image" Target="../media/image1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g"/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g"/><Relationship Id="rId2" Type="http://schemas.openxmlformats.org/officeDocument/2006/relationships/image" Target="../media/image191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jp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jp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jp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jp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jp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jp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jp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jp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jpg"/><Relationship Id="rId2" Type="http://schemas.openxmlformats.org/officeDocument/2006/relationships/image" Target="../media/image202.jp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4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jpg"/><Relationship Id="rId2" Type="http://schemas.openxmlformats.org/officeDocument/2006/relationships/image" Target="../media/image205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jp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jp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jp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dirty="0">
                <a:latin typeface="Arial"/>
                <a:cs typeface="Arial"/>
              </a:rPr>
              <a:t>Module</a:t>
            </a:r>
            <a:r>
              <a:rPr sz="4400" b="1" spc="-15" dirty="0">
                <a:latin typeface="Arial"/>
                <a:cs typeface="Arial"/>
              </a:rPr>
              <a:t> </a:t>
            </a:r>
            <a:r>
              <a:rPr sz="4400" b="1" spc="-50" dirty="0">
                <a:latin typeface="Arial"/>
                <a:cs typeface="Arial"/>
              </a:rPr>
              <a:t>1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51000" marR="5080" indent="-1638935">
              <a:lnSpc>
                <a:spcPct val="100000"/>
              </a:lnSpc>
              <a:spcBef>
                <a:spcPts val="95"/>
              </a:spcBef>
            </a:pPr>
            <a:r>
              <a:rPr sz="2800" b="1" i="1" dirty="0">
                <a:latin typeface="Times New Roman"/>
                <a:cs typeface="Times New Roman"/>
              </a:rPr>
              <a:t>Introduction</a:t>
            </a:r>
            <a:r>
              <a:rPr sz="2800" b="1" i="1" spc="-8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to</a:t>
            </a:r>
            <a:r>
              <a:rPr sz="2800" b="1" i="1" spc="-5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Network</a:t>
            </a:r>
            <a:r>
              <a:rPr sz="2800" b="1" i="1" spc="-4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Security</a:t>
            </a:r>
            <a:r>
              <a:rPr sz="2800" b="1" i="1" spc="-60" dirty="0">
                <a:latin typeface="Times New Roman"/>
                <a:cs typeface="Times New Roman"/>
              </a:rPr>
              <a:t> </a:t>
            </a:r>
            <a:r>
              <a:rPr sz="2800" b="1" i="1" spc="-50" dirty="0">
                <a:latin typeface="Times New Roman"/>
                <a:cs typeface="Times New Roman"/>
              </a:rPr>
              <a:t>&amp; </a:t>
            </a:r>
            <a:r>
              <a:rPr sz="2800" b="1" i="1" spc="-10" dirty="0">
                <a:latin typeface="Times New Roman"/>
                <a:cs typeface="Times New Roman"/>
              </a:rPr>
              <a:t>cryptography</a:t>
            </a:r>
            <a:endParaRPr sz="2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171399"/>
            <a:ext cx="7328534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b="1" spc="-20" dirty="0">
                <a:solidFill>
                  <a:srgbClr val="000000"/>
                </a:solidFill>
                <a:latin typeface="Times New Roman"/>
                <a:cs typeface="Times New Roman"/>
              </a:rPr>
              <a:t>Vulnerabilities,</a:t>
            </a:r>
            <a:r>
              <a:rPr b="1" spc="-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1" spc="-10" dirty="0">
                <a:solidFill>
                  <a:srgbClr val="000000"/>
                </a:solidFill>
                <a:latin typeface="Times New Roman"/>
                <a:cs typeface="Times New Roman"/>
              </a:rPr>
              <a:t>Threats,</a:t>
            </a:r>
            <a:r>
              <a:rPr b="1" spc="-1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1" dirty="0">
                <a:solidFill>
                  <a:srgbClr val="000000"/>
                </a:solidFill>
                <a:latin typeface="Times New Roman"/>
                <a:cs typeface="Times New Roman"/>
              </a:rPr>
              <a:t>Attacks,</a:t>
            </a:r>
            <a:r>
              <a:rPr b="1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1" spc="-10" dirty="0">
                <a:solidFill>
                  <a:srgbClr val="000000"/>
                </a:solidFill>
                <a:latin typeface="Times New Roman"/>
                <a:cs typeface="Times New Roman"/>
              </a:rPr>
              <a:t>Controls (Contd..)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340" y="980211"/>
            <a:ext cx="8344534" cy="2712085"/>
          </a:xfrm>
          <a:prstGeom prst="rect">
            <a:avLst/>
          </a:prstGeom>
        </p:spPr>
        <p:txBody>
          <a:bodyPr vert="horz" wrap="square" lIns="0" tIns="24638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940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4965" algn="l"/>
              </a:tabLst>
            </a:pPr>
            <a:r>
              <a:rPr sz="2800" b="1" dirty="0">
                <a:latin typeface="Times New Roman"/>
                <a:cs typeface="Times New Roman"/>
              </a:rPr>
              <a:t>How</a:t>
            </a:r>
            <a:r>
              <a:rPr sz="2800" b="1" spc="-4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do</a:t>
            </a:r>
            <a:r>
              <a:rPr sz="2800" b="1" spc="-3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we</a:t>
            </a:r>
            <a:r>
              <a:rPr sz="2800" b="1" spc="-3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address</a:t>
            </a:r>
            <a:r>
              <a:rPr sz="2800" b="1" spc="-5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these</a:t>
            </a:r>
            <a:r>
              <a:rPr sz="2800" b="1" spc="-55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problems?</a:t>
            </a:r>
            <a:endParaRPr sz="2800">
              <a:latin typeface="Times New Roman"/>
              <a:cs typeface="Times New Roman"/>
            </a:endParaRPr>
          </a:p>
          <a:p>
            <a:pPr marL="756285" marR="5080" lvl="1" indent="-287020">
              <a:lnSpc>
                <a:spcPct val="150000"/>
              </a:lnSpc>
              <a:spcBef>
                <a:spcPts val="155"/>
              </a:spcBef>
              <a:buClr>
                <a:srgbClr val="FF0000"/>
              </a:buClr>
              <a:buSzPct val="53571"/>
              <a:buFont typeface="Wingdings"/>
              <a:buChar char=""/>
              <a:tabLst>
                <a:tab pos="756285" algn="l"/>
              </a:tabLst>
            </a:pPr>
            <a:r>
              <a:rPr sz="2800" b="1" spc="-30" dirty="0">
                <a:latin typeface="Times New Roman"/>
                <a:cs typeface="Times New Roman"/>
              </a:rPr>
              <a:t>A</a:t>
            </a:r>
            <a:r>
              <a:rPr sz="2800" b="1" spc="-15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control</a:t>
            </a:r>
            <a:r>
              <a:rPr sz="2800" b="1" spc="-9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is</a:t>
            </a:r>
            <a:r>
              <a:rPr sz="2800" b="1" spc="-6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an</a:t>
            </a:r>
            <a:r>
              <a:rPr sz="2800" b="1" spc="-3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action,</a:t>
            </a:r>
            <a:r>
              <a:rPr sz="2800" b="1" spc="-5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device,</a:t>
            </a:r>
            <a:r>
              <a:rPr sz="2800" b="1" spc="-55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procedure,</a:t>
            </a:r>
            <a:r>
              <a:rPr sz="2800" b="1" spc="-55" dirty="0">
                <a:latin typeface="Times New Roman"/>
                <a:cs typeface="Times New Roman"/>
              </a:rPr>
              <a:t> </a:t>
            </a:r>
            <a:r>
              <a:rPr sz="2800" b="1" spc="-25" dirty="0">
                <a:latin typeface="Times New Roman"/>
                <a:cs typeface="Times New Roman"/>
              </a:rPr>
              <a:t>or </a:t>
            </a:r>
            <a:r>
              <a:rPr sz="2800" b="1" dirty="0">
                <a:latin typeface="Times New Roman"/>
                <a:cs typeface="Times New Roman"/>
              </a:rPr>
              <a:t>technique</a:t>
            </a:r>
            <a:r>
              <a:rPr sz="2800" b="1" spc="-7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that</a:t>
            </a:r>
            <a:r>
              <a:rPr sz="2800" b="1" spc="-7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removes</a:t>
            </a:r>
            <a:r>
              <a:rPr sz="2800" b="1" spc="-8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or</a:t>
            </a:r>
            <a:r>
              <a:rPr sz="2800" b="1" spc="-114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reduces</a:t>
            </a:r>
            <a:r>
              <a:rPr sz="2800" b="1" spc="-8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a</a:t>
            </a:r>
            <a:r>
              <a:rPr sz="2800" b="1" spc="-70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vulnerability.</a:t>
            </a:r>
            <a:endParaRPr sz="2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355"/>
              </a:spcBef>
              <a:buClr>
                <a:srgbClr val="FF0000"/>
              </a:buClr>
              <a:buSzPct val="53571"/>
              <a:buFont typeface="Wingdings"/>
              <a:buChar char=""/>
              <a:tabLst>
                <a:tab pos="756285" algn="l"/>
              </a:tabLst>
            </a:pPr>
            <a:r>
              <a:rPr sz="2800" b="1" dirty="0">
                <a:solidFill>
                  <a:srgbClr val="00AF50"/>
                </a:solidFill>
                <a:latin typeface="Times New Roman"/>
                <a:cs typeface="Times New Roman"/>
              </a:rPr>
              <a:t>Threat</a:t>
            </a:r>
            <a:r>
              <a:rPr sz="2800" b="1" spc="-6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AF50"/>
                </a:solidFill>
                <a:latin typeface="Times New Roman"/>
                <a:cs typeface="Times New Roman"/>
              </a:rPr>
              <a:t>is</a:t>
            </a:r>
            <a:r>
              <a:rPr sz="2800" b="1" spc="-7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AF50"/>
                </a:solidFill>
                <a:latin typeface="Times New Roman"/>
                <a:cs typeface="Times New Roman"/>
              </a:rPr>
              <a:t>blocked</a:t>
            </a:r>
            <a:r>
              <a:rPr sz="2800" b="1" spc="-5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AF50"/>
                </a:solidFill>
                <a:latin typeface="Times New Roman"/>
                <a:cs typeface="Times New Roman"/>
              </a:rPr>
              <a:t>by</a:t>
            </a:r>
            <a:r>
              <a:rPr sz="2800" b="1" spc="-6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AF50"/>
                </a:solidFill>
                <a:latin typeface="Times New Roman"/>
                <a:cs typeface="Times New Roman"/>
              </a:rPr>
              <a:t>control</a:t>
            </a:r>
            <a:r>
              <a:rPr sz="2800" b="1" spc="-9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AF50"/>
                </a:solidFill>
                <a:latin typeface="Times New Roman"/>
                <a:cs typeface="Times New Roman"/>
              </a:rPr>
              <a:t>of</a:t>
            </a:r>
            <a:r>
              <a:rPr sz="2800" b="1" spc="-6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00AF50"/>
                </a:solidFill>
                <a:latin typeface="Times New Roman"/>
                <a:cs typeface="Times New Roman"/>
              </a:rPr>
              <a:t>vulnerability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4616957"/>
            <a:ext cx="5789295" cy="1699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What</a:t>
            </a:r>
            <a:r>
              <a:rPr sz="18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18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18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differences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between</a:t>
            </a:r>
            <a:r>
              <a:rPr sz="18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attack</a:t>
            </a:r>
            <a:r>
              <a:rPr sz="18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and</a:t>
            </a:r>
            <a:r>
              <a:rPr sz="1800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Times New Roman"/>
                <a:cs typeface="Times New Roman"/>
              </a:rPr>
              <a:t>Threat?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10"/>
              </a:spcBef>
            </a:pPr>
            <a:r>
              <a:rPr sz="1800" b="1" dirty="0">
                <a:latin typeface="Times New Roman"/>
                <a:cs typeface="Times New Roman"/>
              </a:rPr>
              <a:t>The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difference</a:t>
            </a:r>
            <a:r>
              <a:rPr sz="1800" b="1" spc="-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between</a:t>
            </a:r>
            <a:r>
              <a:rPr sz="1800" b="1" spc="-5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threat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and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attack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is: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10"/>
              </a:spcBef>
            </a:pPr>
            <a:r>
              <a:rPr sz="1800" b="1" spc="-10" dirty="0">
                <a:latin typeface="Times New Roman"/>
                <a:cs typeface="Times New Roman"/>
              </a:rPr>
              <a:t>-</a:t>
            </a:r>
            <a:r>
              <a:rPr sz="1800" b="1" dirty="0">
                <a:latin typeface="Times New Roman"/>
                <a:cs typeface="Times New Roman"/>
              </a:rPr>
              <a:t>a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threat can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be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either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intentional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or</a:t>
            </a:r>
            <a:r>
              <a:rPr sz="1800" b="1" spc="-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unintentional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whereas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sz="1800" b="1" spc="-10" dirty="0">
                <a:latin typeface="Times New Roman"/>
                <a:cs typeface="Times New Roman"/>
              </a:rPr>
              <a:t>-</a:t>
            </a:r>
            <a:r>
              <a:rPr sz="1800" b="1" dirty="0">
                <a:latin typeface="Times New Roman"/>
                <a:cs typeface="Times New Roman"/>
              </a:rPr>
              <a:t>an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attack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is</a:t>
            </a:r>
            <a:r>
              <a:rPr sz="1800" b="1" spc="-10" dirty="0">
                <a:latin typeface="Times New Roman"/>
                <a:cs typeface="Times New Roman"/>
              </a:rPr>
              <a:t> intentional.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8144" rIns="0" bIns="0" rtlCol="0">
            <a:spAutoFit/>
          </a:bodyPr>
          <a:lstStyle/>
          <a:p>
            <a:pPr marL="292227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Types</a:t>
            </a:r>
            <a:r>
              <a:rPr spc="-100" dirty="0"/>
              <a:t> </a:t>
            </a:r>
            <a:r>
              <a:rPr dirty="0"/>
              <a:t>of</a:t>
            </a:r>
            <a:r>
              <a:rPr spc="-135" dirty="0"/>
              <a:t> </a:t>
            </a:r>
            <a:r>
              <a:rPr spc="-10" dirty="0"/>
              <a:t>Threats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55629" y="6145313"/>
            <a:ext cx="1244600" cy="2800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50" spc="65" dirty="0">
                <a:latin typeface="Times New Roman"/>
                <a:cs typeface="Times New Roman"/>
              </a:rPr>
              <a:t>Modification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88556" y="6145313"/>
            <a:ext cx="1082040" cy="2800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50" spc="55" dirty="0">
                <a:latin typeface="Times New Roman"/>
                <a:cs typeface="Times New Roman"/>
              </a:rPr>
              <a:t>Fabrication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59401" y="2824587"/>
            <a:ext cx="1132840" cy="2800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50" spc="50" dirty="0">
                <a:latin typeface="Times New Roman"/>
                <a:cs typeface="Times New Roman"/>
              </a:rPr>
              <a:t>Interruption</a:t>
            </a:r>
            <a:endParaRPr sz="165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938" y="4433649"/>
            <a:ext cx="2904520" cy="1573303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4823635" y="3217074"/>
            <a:ext cx="3693160" cy="2780665"/>
            <a:chOff x="4823635" y="3217074"/>
            <a:chExt cx="3693160" cy="2780665"/>
          </a:xfrm>
        </p:grpSpPr>
        <p:sp>
          <p:nvSpPr>
            <p:cNvPr id="8" name="object 8"/>
            <p:cNvSpPr/>
            <p:nvPr/>
          </p:nvSpPr>
          <p:spPr>
            <a:xfrm>
              <a:off x="5430427" y="5483718"/>
              <a:ext cx="0" cy="304165"/>
            </a:xfrm>
            <a:custGeom>
              <a:avLst/>
              <a:gdLst/>
              <a:ahLst/>
              <a:cxnLst/>
              <a:rect l="l" t="t" r="r" b="b"/>
              <a:pathLst>
                <a:path h="304164">
                  <a:moveTo>
                    <a:pt x="0" y="0"/>
                  </a:moveTo>
                  <a:lnTo>
                    <a:pt x="0" y="303644"/>
                  </a:lnTo>
                </a:path>
              </a:pathLst>
            </a:custGeom>
            <a:ln w="394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357279" y="5485479"/>
              <a:ext cx="141605" cy="0"/>
            </a:xfrm>
            <a:custGeom>
              <a:avLst/>
              <a:gdLst/>
              <a:ahLst/>
              <a:cxnLst/>
              <a:rect l="l" t="t" r="r" b="b"/>
              <a:pathLst>
                <a:path w="141604">
                  <a:moveTo>
                    <a:pt x="0" y="0"/>
                  </a:moveTo>
                  <a:lnTo>
                    <a:pt x="0" y="0"/>
                  </a:lnTo>
                  <a:lnTo>
                    <a:pt x="141610" y="0"/>
                  </a:lnTo>
                </a:path>
              </a:pathLst>
            </a:custGeom>
            <a:ln w="174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23635" y="5787362"/>
              <a:ext cx="1209675" cy="210820"/>
            </a:xfrm>
            <a:custGeom>
              <a:avLst/>
              <a:gdLst/>
              <a:ahLst/>
              <a:cxnLst/>
              <a:rect l="l" t="t" r="r" b="b"/>
              <a:pathLst>
                <a:path w="1209675" h="210820">
                  <a:moveTo>
                    <a:pt x="1209158" y="0"/>
                  </a:moveTo>
                  <a:lnTo>
                    <a:pt x="0" y="0"/>
                  </a:lnTo>
                  <a:lnTo>
                    <a:pt x="0" y="210372"/>
                  </a:lnTo>
                  <a:lnTo>
                    <a:pt x="1209158" y="210372"/>
                  </a:lnTo>
                  <a:lnTo>
                    <a:pt x="1209158" y="0"/>
                  </a:lnTo>
                  <a:close/>
                </a:path>
              </a:pathLst>
            </a:custGeom>
            <a:solidFill>
              <a:srgbClr val="A2A2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637885" y="3217074"/>
              <a:ext cx="2878455" cy="2128520"/>
            </a:xfrm>
            <a:custGeom>
              <a:avLst/>
              <a:gdLst/>
              <a:ahLst/>
              <a:cxnLst/>
              <a:rect l="l" t="t" r="r" b="b"/>
              <a:pathLst>
                <a:path w="2878454" h="2128520">
                  <a:moveTo>
                    <a:pt x="2878302" y="1906689"/>
                  </a:moveTo>
                  <a:lnTo>
                    <a:pt x="2022741" y="1316266"/>
                  </a:lnTo>
                  <a:lnTo>
                    <a:pt x="1907451" y="1240269"/>
                  </a:lnTo>
                  <a:lnTo>
                    <a:pt x="1878431" y="1227531"/>
                  </a:lnTo>
                  <a:lnTo>
                    <a:pt x="1710524" y="1196073"/>
                  </a:lnTo>
                  <a:lnTo>
                    <a:pt x="795286" y="590791"/>
                  </a:lnTo>
                  <a:lnTo>
                    <a:pt x="743877" y="546938"/>
                  </a:lnTo>
                  <a:lnTo>
                    <a:pt x="701649" y="498856"/>
                  </a:lnTo>
                  <a:lnTo>
                    <a:pt x="662698" y="453047"/>
                  </a:lnTo>
                  <a:lnTo>
                    <a:pt x="652729" y="441185"/>
                  </a:lnTo>
                  <a:lnTo>
                    <a:pt x="666927" y="423964"/>
                  </a:lnTo>
                  <a:lnTo>
                    <a:pt x="615226" y="370078"/>
                  </a:lnTo>
                  <a:lnTo>
                    <a:pt x="590042" y="336270"/>
                  </a:lnTo>
                  <a:lnTo>
                    <a:pt x="584238" y="308279"/>
                  </a:lnTo>
                  <a:lnTo>
                    <a:pt x="590664" y="271830"/>
                  </a:lnTo>
                  <a:lnTo>
                    <a:pt x="632853" y="113182"/>
                  </a:lnTo>
                  <a:lnTo>
                    <a:pt x="686092" y="47599"/>
                  </a:lnTo>
                  <a:lnTo>
                    <a:pt x="785660" y="63677"/>
                  </a:lnTo>
                  <a:lnTo>
                    <a:pt x="966812" y="149987"/>
                  </a:lnTo>
                  <a:lnTo>
                    <a:pt x="986078" y="127215"/>
                  </a:lnTo>
                  <a:lnTo>
                    <a:pt x="812546" y="22834"/>
                  </a:lnTo>
                  <a:lnTo>
                    <a:pt x="698042" y="0"/>
                  </a:lnTo>
                  <a:lnTo>
                    <a:pt x="591527" y="69481"/>
                  </a:lnTo>
                  <a:lnTo>
                    <a:pt x="442023" y="242023"/>
                  </a:lnTo>
                  <a:lnTo>
                    <a:pt x="215290" y="519506"/>
                  </a:lnTo>
                  <a:lnTo>
                    <a:pt x="244576" y="584542"/>
                  </a:lnTo>
                  <a:lnTo>
                    <a:pt x="246583" y="616356"/>
                  </a:lnTo>
                  <a:lnTo>
                    <a:pt x="214337" y="624027"/>
                  </a:lnTo>
                  <a:lnTo>
                    <a:pt x="147320" y="617359"/>
                  </a:lnTo>
                  <a:lnTo>
                    <a:pt x="116890" y="596976"/>
                  </a:lnTo>
                  <a:lnTo>
                    <a:pt x="0" y="740422"/>
                  </a:lnTo>
                  <a:lnTo>
                    <a:pt x="242354" y="902931"/>
                  </a:lnTo>
                  <a:lnTo>
                    <a:pt x="360019" y="759675"/>
                  </a:lnTo>
                  <a:lnTo>
                    <a:pt x="335978" y="743597"/>
                  </a:lnTo>
                  <a:lnTo>
                    <a:pt x="334797" y="688479"/>
                  </a:lnTo>
                  <a:lnTo>
                    <a:pt x="385038" y="662457"/>
                  </a:lnTo>
                  <a:lnTo>
                    <a:pt x="445490" y="656272"/>
                  </a:lnTo>
                  <a:lnTo>
                    <a:pt x="474814" y="657085"/>
                  </a:lnTo>
                  <a:lnTo>
                    <a:pt x="503593" y="622160"/>
                  </a:lnTo>
                  <a:lnTo>
                    <a:pt x="590384" y="651484"/>
                  </a:lnTo>
                  <a:lnTo>
                    <a:pt x="642137" y="669607"/>
                  </a:lnTo>
                  <a:lnTo>
                    <a:pt x="678383" y="687362"/>
                  </a:lnTo>
                  <a:lnTo>
                    <a:pt x="1610309" y="1316139"/>
                  </a:lnTo>
                  <a:lnTo>
                    <a:pt x="1652295" y="1383804"/>
                  </a:lnTo>
                  <a:lnTo>
                    <a:pt x="1674837" y="1420507"/>
                  </a:lnTo>
                  <a:lnTo>
                    <a:pt x="1692313" y="1451927"/>
                  </a:lnTo>
                  <a:lnTo>
                    <a:pt x="1857794" y="1565732"/>
                  </a:lnTo>
                  <a:lnTo>
                    <a:pt x="2719768" y="2126780"/>
                  </a:lnTo>
                  <a:lnTo>
                    <a:pt x="2742603" y="2128393"/>
                  </a:lnTo>
                  <a:lnTo>
                    <a:pt x="2761869" y="2119934"/>
                  </a:lnTo>
                  <a:lnTo>
                    <a:pt x="2788069" y="2093341"/>
                  </a:lnTo>
                  <a:lnTo>
                    <a:pt x="2831706" y="2040521"/>
                  </a:lnTo>
                  <a:lnTo>
                    <a:pt x="2873362" y="1981555"/>
                  </a:lnTo>
                  <a:lnTo>
                    <a:pt x="2878302" y="1970608"/>
                  </a:lnTo>
                  <a:lnTo>
                    <a:pt x="2878302" y="1906689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30418" y="3582555"/>
              <a:ext cx="3079115" cy="1777364"/>
            </a:xfrm>
            <a:custGeom>
              <a:avLst/>
              <a:gdLst/>
              <a:ahLst/>
              <a:cxnLst/>
              <a:rect l="l" t="t" r="r" b="b"/>
              <a:pathLst>
                <a:path w="3079115" h="1777364">
                  <a:moveTo>
                    <a:pt x="3078670" y="1570367"/>
                  </a:moveTo>
                  <a:lnTo>
                    <a:pt x="2434513" y="1242720"/>
                  </a:lnTo>
                  <a:lnTo>
                    <a:pt x="2103539" y="1088047"/>
                  </a:lnTo>
                  <a:lnTo>
                    <a:pt x="1975116" y="1031062"/>
                  </a:lnTo>
                  <a:lnTo>
                    <a:pt x="1772475" y="1019416"/>
                  </a:lnTo>
                  <a:lnTo>
                    <a:pt x="727583" y="554939"/>
                  </a:lnTo>
                  <a:lnTo>
                    <a:pt x="695947" y="531736"/>
                  </a:lnTo>
                  <a:lnTo>
                    <a:pt x="645121" y="490931"/>
                  </a:lnTo>
                  <a:lnTo>
                    <a:pt x="585736" y="441947"/>
                  </a:lnTo>
                  <a:lnTo>
                    <a:pt x="596379" y="422605"/>
                  </a:lnTo>
                  <a:lnTo>
                    <a:pt x="535609" y="377545"/>
                  </a:lnTo>
                  <a:lnTo>
                    <a:pt x="504583" y="348322"/>
                  </a:lnTo>
                  <a:lnTo>
                    <a:pt x="493623" y="322135"/>
                  </a:lnTo>
                  <a:lnTo>
                    <a:pt x="493039" y="286207"/>
                  </a:lnTo>
                  <a:lnTo>
                    <a:pt x="503872" y="121488"/>
                  </a:lnTo>
                  <a:lnTo>
                    <a:pt x="543572" y="47828"/>
                  </a:lnTo>
                  <a:lnTo>
                    <a:pt x="644626" y="48336"/>
                  </a:lnTo>
                  <a:lnTo>
                    <a:pt x="839520" y="106133"/>
                  </a:lnTo>
                  <a:lnTo>
                    <a:pt x="853046" y="79844"/>
                  </a:lnTo>
                  <a:lnTo>
                    <a:pt x="662152" y="4381"/>
                  </a:lnTo>
                  <a:lnTo>
                    <a:pt x="545071" y="0"/>
                  </a:lnTo>
                  <a:lnTo>
                    <a:pt x="453707" y="85356"/>
                  </a:lnTo>
                  <a:lnTo>
                    <a:pt x="339979" y="279158"/>
                  </a:lnTo>
                  <a:lnTo>
                    <a:pt x="169989" y="586397"/>
                  </a:lnTo>
                  <a:lnTo>
                    <a:pt x="210858" y="646760"/>
                  </a:lnTo>
                  <a:lnTo>
                    <a:pt x="218770" y="678116"/>
                  </a:lnTo>
                  <a:lnTo>
                    <a:pt x="188544" y="690575"/>
                  </a:lnTo>
                  <a:lnTo>
                    <a:pt x="118605" y="694055"/>
                  </a:lnTo>
                  <a:lnTo>
                    <a:pt x="87985" y="680224"/>
                  </a:lnTo>
                  <a:lnTo>
                    <a:pt x="0" y="839330"/>
                  </a:lnTo>
                  <a:lnTo>
                    <a:pt x="269430" y="961123"/>
                  </a:lnTo>
                  <a:lnTo>
                    <a:pt x="357936" y="802030"/>
                  </a:lnTo>
                  <a:lnTo>
                    <a:pt x="333451" y="790994"/>
                  </a:lnTo>
                  <a:lnTo>
                    <a:pt x="320522" y="734834"/>
                  </a:lnTo>
                  <a:lnTo>
                    <a:pt x="365252" y="701128"/>
                  </a:lnTo>
                  <a:lnTo>
                    <a:pt x="424294" y="685673"/>
                  </a:lnTo>
                  <a:lnTo>
                    <a:pt x="453732" y="681964"/>
                  </a:lnTo>
                  <a:lnTo>
                    <a:pt x="475107" y="643102"/>
                  </a:lnTo>
                  <a:lnTo>
                    <a:pt x="565696" y="657834"/>
                  </a:lnTo>
                  <a:lnTo>
                    <a:pt x="620204" y="667258"/>
                  </a:lnTo>
                  <a:lnTo>
                    <a:pt x="659117" y="678472"/>
                  </a:lnTo>
                  <a:lnTo>
                    <a:pt x="829729" y="757110"/>
                  </a:lnTo>
                  <a:lnTo>
                    <a:pt x="1698294" y="1153439"/>
                  </a:lnTo>
                  <a:lnTo>
                    <a:pt x="1780844" y="1245463"/>
                  </a:lnTo>
                  <a:lnTo>
                    <a:pt x="1794967" y="1262049"/>
                  </a:lnTo>
                  <a:lnTo>
                    <a:pt x="1804238" y="1274089"/>
                  </a:lnTo>
                  <a:lnTo>
                    <a:pt x="1989137" y="1360055"/>
                  </a:lnTo>
                  <a:lnTo>
                    <a:pt x="2380704" y="1532128"/>
                  </a:lnTo>
                  <a:lnTo>
                    <a:pt x="2945460" y="1777047"/>
                  </a:lnTo>
                  <a:lnTo>
                    <a:pt x="2967571" y="1775460"/>
                  </a:lnTo>
                  <a:lnTo>
                    <a:pt x="2984703" y="1764296"/>
                  </a:lnTo>
                  <a:lnTo>
                    <a:pt x="3005632" y="1734019"/>
                  </a:lnTo>
                  <a:lnTo>
                    <a:pt x="3039173" y="1675041"/>
                  </a:lnTo>
                  <a:lnTo>
                    <a:pt x="3069437" y="1610550"/>
                  </a:lnTo>
                  <a:lnTo>
                    <a:pt x="3078670" y="1570367"/>
                  </a:lnTo>
                  <a:close/>
                </a:path>
              </a:pathLst>
            </a:custGeom>
            <a:solidFill>
              <a:srgbClr val="D0D0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16664" y="3984091"/>
              <a:ext cx="3171825" cy="1390650"/>
            </a:xfrm>
            <a:custGeom>
              <a:avLst/>
              <a:gdLst/>
              <a:ahLst/>
              <a:cxnLst/>
              <a:rect l="l" t="t" r="r" b="b"/>
              <a:pathLst>
                <a:path w="3171825" h="1390650">
                  <a:moveTo>
                    <a:pt x="3171507" y="1164463"/>
                  </a:moveTo>
                  <a:lnTo>
                    <a:pt x="2474417" y="942860"/>
                  </a:lnTo>
                  <a:lnTo>
                    <a:pt x="2118626" y="842543"/>
                  </a:lnTo>
                  <a:lnTo>
                    <a:pt x="1981403" y="806488"/>
                  </a:lnTo>
                  <a:lnTo>
                    <a:pt x="1948967" y="803198"/>
                  </a:lnTo>
                  <a:lnTo>
                    <a:pt x="1778990" y="826516"/>
                  </a:lnTo>
                  <a:lnTo>
                    <a:pt x="817384" y="573735"/>
                  </a:lnTo>
                  <a:lnTo>
                    <a:pt x="691184" y="540169"/>
                  </a:lnTo>
                  <a:lnTo>
                    <a:pt x="625525" y="514781"/>
                  </a:lnTo>
                  <a:lnTo>
                    <a:pt x="567220" y="483412"/>
                  </a:lnTo>
                  <a:lnTo>
                    <a:pt x="498995" y="445109"/>
                  </a:lnTo>
                  <a:lnTo>
                    <a:pt x="506564" y="422059"/>
                  </a:lnTo>
                  <a:lnTo>
                    <a:pt x="437781" y="387451"/>
                  </a:lnTo>
                  <a:lnTo>
                    <a:pt x="401408" y="363778"/>
                  </a:lnTo>
                  <a:lnTo>
                    <a:pt x="385330" y="340106"/>
                  </a:lnTo>
                  <a:lnTo>
                    <a:pt x="377456" y="305498"/>
                  </a:lnTo>
                  <a:lnTo>
                    <a:pt x="357225" y="141897"/>
                  </a:lnTo>
                  <a:lnTo>
                    <a:pt x="382498" y="63258"/>
                  </a:lnTo>
                  <a:lnTo>
                    <a:pt x="482117" y="47904"/>
                  </a:lnTo>
                  <a:lnTo>
                    <a:pt x="684885" y="74142"/>
                  </a:lnTo>
                  <a:lnTo>
                    <a:pt x="692696" y="45478"/>
                  </a:lnTo>
                  <a:lnTo>
                    <a:pt x="489470" y="0"/>
                  </a:lnTo>
                  <a:lnTo>
                    <a:pt x="372999" y="13563"/>
                  </a:lnTo>
                  <a:lnTo>
                    <a:pt x="299427" y="112026"/>
                  </a:lnTo>
                  <a:lnTo>
                    <a:pt x="224917" y="321233"/>
                  </a:lnTo>
                  <a:lnTo>
                    <a:pt x="117665" y="651687"/>
                  </a:lnTo>
                  <a:lnTo>
                    <a:pt x="169849" y="703961"/>
                  </a:lnTo>
                  <a:lnTo>
                    <a:pt x="183743" y="733348"/>
                  </a:lnTo>
                  <a:lnTo>
                    <a:pt x="156210" y="750608"/>
                  </a:lnTo>
                  <a:lnTo>
                    <a:pt x="89573" y="765276"/>
                  </a:lnTo>
                  <a:lnTo>
                    <a:pt x="54927" y="755992"/>
                  </a:lnTo>
                  <a:lnTo>
                    <a:pt x="0" y="927354"/>
                  </a:lnTo>
                  <a:lnTo>
                    <a:pt x="289471" y="1004849"/>
                  </a:lnTo>
                  <a:lnTo>
                    <a:pt x="344398" y="833513"/>
                  </a:lnTo>
                  <a:lnTo>
                    <a:pt x="317525" y="826325"/>
                  </a:lnTo>
                  <a:lnTo>
                    <a:pt x="295122" y="774725"/>
                  </a:lnTo>
                  <a:lnTo>
                    <a:pt x="332384" y="734364"/>
                  </a:lnTo>
                  <a:lnTo>
                    <a:pt x="386981" y="709625"/>
                  </a:lnTo>
                  <a:lnTo>
                    <a:pt x="414934" y="701217"/>
                  </a:lnTo>
                  <a:lnTo>
                    <a:pt x="428320" y="660438"/>
                  </a:lnTo>
                  <a:lnTo>
                    <a:pt x="521360" y="660501"/>
                  </a:lnTo>
                  <a:lnTo>
                    <a:pt x="577011" y="661073"/>
                  </a:lnTo>
                  <a:lnTo>
                    <a:pt x="616419" y="665657"/>
                  </a:lnTo>
                  <a:lnTo>
                    <a:pt x="799719" y="716051"/>
                  </a:lnTo>
                  <a:lnTo>
                    <a:pt x="1731873" y="969302"/>
                  </a:lnTo>
                  <a:lnTo>
                    <a:pt x="1830425" y="1048550"/>
                  </a:lnTo>
                  <a:lnTo>
                    <a:pt x="1861248" y="1071867"/>
                  </a:lnTo>
                  <a:lnTo>
                    <a:pt x="2059114" y="1128217"/>
                  </a:lnTo>
                  <a:lnTo>
                    <a:pt x="2477439" y="1236865"/>
                  </a:lnTo>
                  <a:lnTo>
                    <a:pt x="2892488" y="1342567"/>
                  </a:lnTo>
                  <a:lnTo>
                    <a:pt x="3080550" y="1390065"/>
                  </a:lnTo>
                  <a:lnTo>
                    <a:pt x="3102330" y="1384312"/>
                  </a:lnTo>
                  <a:lnTo>
                    <a:pt x="3117126" y="1370253"/>
                  </a:lnTo>
                  <a:lnTo>
                    <a:pt x="3131731" y="1336954"/>
                  </a:lnTo>
                  <a:lnTo>
                    <a:pt x="3152927" y="1273505"/>
                  </a:lnTo>
                  <a:lnTo>
                    <a:pt x="3169907" y="1205522"/>
                  </a:lnTo>
                  <a:lnTo>
                    <a:pt x="3171507" y="1164463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297398" y="4421796"/>
              <a:ext cx="3176905" cy="1019810"/>
            </a:xfrm>
            <a:custGeom>
              <a:avLst/>
              <a:gdLst/>
              <a:ahLst/>
              <a:cxnLst/>
              <a:rect l="l" t="t" r="r" b="b"/>
              <a:pathLst>
                <a:path w="3176904" h="1019810">
                  <a:moveTo>
                    <a:pt x="3176333" y="766610"/>
                  </a:moveTo>
                  <a:lnTo>
                    <a:pt x="3170237" y="726313"/>
                  </a:lnTo>
                  <a:lnTo>
                    <a:pt x="2441194" y="617461"/>
                  </a:lnTo>
                  <a:lnTo>
                    <a:pt x="2071420" y="574281"/>
                  </a:lnTo>
                  <a:lnTo>
                    <a:pt x="1929041" y="560171"/>
                  </a:lnTo>
                  <a:lnTo>
                    <a:pt x="1895868" y="561898"/>
                  </a:lnTo>
                  <a:lnTo>
                    <a:pt x="1733689" y="611441"/>
                  </a:lnTo>
                  <a:lnTo>
                    <a:pt x="576859" y="496620"/>
                  </a:lnTo>
                  <a:lnTo>
                    <a:pt x="537718" y="484949"/>
                  </a:lnTo>
                  <a:lnTo>
                    <a:pt x="474192" y="462673"/>
                  </a:lnTo>
                  <a:lnTo>
                    <a:pt x="399643" y="435305"/>
                  </a:lnTo>
                  <a:lnTo>
                    <a:pt x="402450" y="413296"/>
                  </a:lnTo>
                  <a:lnTo>
                    <a:pt x="327761" y="390144"/>
                  </a:lnTo>
                  <a:lnTo>
                    <a:pt x="287197" y="372351"/>
                  </a:lnTo>
                  <a:lnTo>
                    <a:pt x="266636" y="350837"/>
                  </a:lnTo>
                  <a:lnTo>
                    <a:pt x="251980" y="316547"/>
                  </a:lnTo>
                  <a:lnTo>
                    <a:pt x="201117" y="159156"/>
                  </a:lnTo>
                  <a:lnTo>
                    <a:pt x="211086" y="77965"/>
                  </a:lnTo>
                  <a:lnTo>
                    <a:pt x="306133" y="47167"/>
                  </a:lnTo>
                  <a:lnTo>
                    <a:pt x="510476" y="40894"/>
                  </a:lnTo>
                  <a:lnTo>
                    <a:pt x="514388" y="12319"/>
                  </a:lnTo>
                  <a:lnTo>
                    <a:pt x="305511" y="0"/>
                  </a:lnTo>
                  <a:lnTo>
                    <a:pt x="193484" y="31775"/>
                  </a:lnTo>
                  <a:lnTo>
                    <a:pt x="140119" y="139941"/>
                  </a:lnTo>
                  <a:lnTo>
                    <a:pt x="107251" y="356768"/>
                  </a:lnTo>
                  <a:lnTo>
                    <a:pt x="61950" y="699427"/>
                  </a:lnTo>
                  <a:lnTo>
                    <a:pt x="124625" y="743242"/>
                  </a:lnTo>
                  <a:lnTo>
                    <a:pt x="144513" y="770178"/>
                  </a:lnTo>
                  <a:lnTo>
                    <a:pt x="120713" y="791311"/>
                  </a:lnTo>
                  <a:lnTo>
                    <a:pt x="57035" y="815936"/>
                  </a:lnTo>
                  <a:lnTo>
                    <a:pt x="23164" y="812495"/>
                  </a:lnTo>
                  <a:lnTo>
                    <a:pt x="0" y="989076"/>
                  </a:lnTo>
                  <a:lnTo>
                    <a:pt x="300926" y="1019390"/>
                  </a:lnTo>
                  <a:lnTo>
                    <a:pt x="322275" y="842797"/>
                  </a:lnTo>
                  <a:lnTo>
                    <a:pt x="293230" y="839863"/>
                  </a:lnTo>
                  <a:lnTo>
                    <a:pt x="261518" y="792391"/>
                  </a:lnTo>
                  <a:lnTo>
                    <a:pt x="290741" y="746861"/>
                  </a:lnTo>
                  <a:lnTo>
                    <a:pt x="339826" y="713892"/>
                  </a:lnTo>
                  <a:lnTo>
                    <a:pt x="365747" y="701192"/>
                  </a:lnTo>
                  <a:lnTo>
                    <a:pt x="371106" y="659142"/>
                  </a:lnTo>
                  <a:lnTo>
                    <a:pt x="461860" y="644525"/>
                  </a:lnTo>
                  <a:lnTo>
                    <a:pt x="516686" y="636435"/>
                  </a:lnTo>
                  <a:lnTo>
                    <a:pt x="542975" y="634352"/>
                  </a:lnTo>
                  <a:lnTo>
                    <a:pt x="748893" y="655955"/>
                  </a:lnTo>
                  <a:lnTo>
                    <a:pt x="1714436" y="759460"/>
                  </a:lnTo>
                  <a:lnTo>
                    <a:pt x="1860981" y="841057"/>
                  </a:lnTo>
                  <a:lnTo>
                    <a:pt x="2067179" y="864984"/>
                  </a:lnTo>
                  <a:lnTo>
                    <a:pt x="2499995" y="905675"/>
                  </a:lnTo>
                  <a:lnTo>
                    <a:pt x="2928797" y="944079"/>
                  </a:lnTo>
                  <a:lnTo>
                    <a:pt x="3122993" y="961123"/>
                  </a:lnTo>
                  <a:lnTo>
                    <a:pt x="3143821" y="953262"/>
                  </a:lnTo>
                  <a:lnTo>
                    <a:pt x="3155886" y="937590"/>
                  </a:lnTo>
                  <a:lnTo>
                    <a:pt x="3163811" y="902347"/>
                  </a:lnTo>
                  <a:lnTo>
                    <a:pt x="3172193" y="835799"/>
                  </a:lnTo>
                  <a:lnTo>
                    <a:pt x="3176333" y="766610"/>
                  </a:lnTo>
                  <a:close/>
                </a:path>
              </a:pathLst>
            </a:custGeom>
            <a:solidFill>
              <a:srgbClr val="A2A2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5231179" y="1580909"/>
            <a:ext cx="437515" cy="396875"/>
            <a:chOff x="5231179" y="1580909"/>
            <a:chExt cx="437515" cy="396875"/>
          </a:xfrm>
        </p:grpSpPr>
        <p:sp>
          <p:nvSpPr>
            <p:cNvPr id="16" name="object 16"/>
            <p:cNvSpPr/>
            <p:nvPr/>
          </p:nvSpPr>
          <p:spPr>
            <a:xfrm>
              <a:off x="5240398" y="1590128"/>
              <a:ext cx="419100" cy="378460"/>
            </a:xfrm>
            <a:custGeom>
              <a:avLst/>
              <a:gdLst/>
              <a:ahLst/>
              <a:cxnLst/>
              <a:rect l="l" t="t" r="r" b="b"/>
              <a:pathLst>
                <a:path w="419100" h="378460">
                  <a:moveTo>
                    <a:pt x="209292" y="0"/>
                  </a:moveTo>
                  <a:lnTo>
                    <a:pt x="161306" y="4985"/>
                  </a:lnTo>
                  <a:lnTo>
                    <a:pt x="117255" y="19186"/>
                  </a:lnTo>
                  <a:lnTo>
                    <a:pt x="78394" y="41469"/>
                  </a:lnTo>
                  <a:lnTo>
                    <a:pt x="45982" y="70700"/>
                  </a:lnTo>
                  <a:lnTo>
                    <a:pt x="21274" y="105746"/>
                  </a:lnTo>
                  <a:lnTo>
                    <a:pt x="5528" y="145474"/>
                  </a:lnTo>
                  <a:lnTo>
                    <a:pt x="0" y="188750"/>
                  </a:lnTo>
                  <a:lnTo>
                    <a:pt x="5528" y="232139"/>
                  </a:lnTo>
                  <a:lnTo>
                    <a:pt x="21274" y="271996"/>
                  </a:lnTo>
                  <a:lnTo>
                    <a:pt x="45982" y="307176"/>
                  </a:lnTo>
                  <a:lnTo>
                    <a:pt x="78394" y="336533"/>
                  </a:lnTo>
                  <a:lnTo>
                    <a:pt x="117255" y="358920"/>
                  </a:lnTo>
                  <a:lnTo>
                    <a:pt x="161306" y="373193"/>
                  </a:lnTo>
                  <a:lnTo>
                    <a:pt x="209292" y="378205"/>
                  </a:lnTo>
                  <a:lnTo>
                    <a:pt x="257128" y="373193"/>
                  </a:lnTo>
                  <a:lnTo>
                    <a:pt x="301153" y="358920"/>
                  </a:lnTo>
                  <a:lnTo>
                    <a:pt x="340074" y="336533"/>
                  </a:lnTo>
                  <a:lnTo>
                    <a:pt x="372596" y="307176"/>
                  </a:lnTo>
                  <a:lnTo>
                    <a:pt x="397428" y="271996"/>
                  </a:lnTo>
                  <a:lnTo>
                    <a:pt x="413275" y="232139"/>
                  </a:lnTo>
                  <a:lnTo>
                    <a:pt x="418845" y="188750"/>
                  </a:lnTo>
                  <a:lnTo>
                    <a:pt x="413275" y="145474"/>
                  </a:lnTo>
                  <a:lnTo>
                    <a:pt x="397428" y="105746"/>
                  </a:lnTo>
                  <a:lnTo>
                    <a:pt x="372596" y="70700"/>
                  </a:lnTo>
                  <a:lnTo>
                    <a:pt x="340074" y="41469"/>
                  </a:lnTo>
                  <a:lnTo>
                    <a:pt x="301153" y="19186"/>
                  </a:lnTo>
                  <a:lnTo>
                    <a:pt x="257128" y="4985"/>
                  </a:lnTo>
                  <a:lnTo>
                    <a:pt x="209292" y="0"/>
                  </a:lnTo>
                  <a:close/>
                </a:path>
              </a:pathLst>
            </a:custGeom>
            <a:solidFill>
              <a:srgbClr val="D0D0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240398" y="1590128"/>
              <a:ext cx="419100" cy="378460"/>
            </a:xfrm>
            <a:custGeom>
              <a:avLst/>
              <a:gdLst/>
              <a:ahLst/>
              <a:cxnLst/>
              <a:rect l="l" t="t" r="r" b="b"/>
              <a:pathLst>
                <a:path w="419100" h="378460">
                  <a:moveTo>
                    <a:pt x="418845" y="188750"/>
                  </a:moveTo>
                  <a:lnTo>
                    <a:pt x="413275" y="232139"/>
                  </a:lnTo>
                  <a:lnTo>
                    <a:pt x="397428" y="271996"/>
                  </a:lnTo>
                  <a:lnTo>
                    <a:pt x="372596" y="307176"/>
                  </a:lnTo>
                  <a:lnTo>
                    <a:pt x="340074" y="336533"/>
                  </a:lnTo>
                  <a:lnTo>
                    <a:pt x="301153" y="358920"/>
                  </a:lnTo>
                  <a:lnTo>
                    <a:pt x="257128" y="373193"/>
                  </a:lnTo>
                  <a:lnTo>
                    <a:pt x="209292" y="378205"/>
                  </a:lnTo>
                  <a:lnTo>
                    <a:pt x="161306" y="373193"/>
                  </a:lnTo>
                  <a:lnTo>
                    <a:pt x="117255" y="358920"/>
                  </a:lnTo>
                  <a:lnTo>
                    <a:pt x="78394" y="336533"/>
                  </a:lnTo>
                  <a:lnTo>
                    <a:pt x="45982" y="307176"/>
                  </a:lnTo>
                  <a:lnTo>
                    <a:pt x="21274" y="271996"/>
                  </a:lnTo>
                  <a:lnTo>
                    <a:pt x="5528" y="232139"/>
                  </a:lnTo>
                  <a:lnTo>
                    <a:pt x="0" y="188750"/>
                  </a:lnTo>
                  <a:lnTo>
                    <a:pt x="5528" y="145474"/>
                  </a:lnTo>
                  <a:lnTo>
                    <a:pt x="21274" y="105746"/>
                  </a:lnTo>
                  <a:lnTo>
                    <a:pt x="45982" y="70700"/>
                  </a:lnTo>
                  <a:lnTo>
                    <a:pt x="78394" y="41469"/>
                  </a:lnTo>
                  <a:lnTo>
                    <a:pt x="117255" y="19186"/>
                  </a:lnTo>
                  <a:lnTo>
                    <a:pt x="161306" y="4985"/>
                  </a:lnTo>
                  <a:lnTo>
                    <a:pt x="209292" y="0"/>
                  </a:lnTo>
                  <a:lnTo>
                    <a:pt x="257128" y="4985"/>
                  </a:lnTo>
                  <a:lnTo>
                    <a:pt x="301153" y="19186"/>
                  </a:lnTo>
                  <a:lnTo>
                    <a:pt x="340074" y="41469"/>
                  </a:lnTo>
                  <a:lnTo>
                    <a:pt x="372596" y="70700"/>
                  </a:lnTo>
                  <a:lnTo>
                    <a:pt x="397428" y="105746"/>
                  </a:lnTo>
                  <a:lnTo>
                    <a:pt x="413275" y="145474"/>
                  </a:lnTo>
                  <a:lnTo>
                    <a:pt x="418845" y="188750"/>
                  </a:lnTo>
                  <a:close/>
                </a:path>
              </a:pathLst>
            </a:custGeom>
            <a:ln w="18338">
              <a:solidFill>
                <a:srgbClr val="FDFD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5792675" y="1580907"/>
            <a:ext cx="435609" cy="396875"/>
            <a:chOff x="5792675" y="1580907"/>
            <a:chExt cx="435609" cy="396875"/>
          </a:xfrm>
        </p:grpSpPr>
        <p:sp>
          <p:nvSpPr>
            <p:cNvPr id="19" name="object 19"/>
            <p:cNvSpPr/>
            <p:nvPr/>
          </p:nvSpPr>
          <p:spPr>
            <a:xfrm>
              <a:off x="5801895" y="1590128"/>
              <a:ext cx="417195" cy="378460"/>
            </a:xfrm>
            <a:custGeom>
              <a:avLst/>
              <a:gdLst/>
              <a:ahLst/>
              <a:cxnLst/>
              <a:rect l="l" t="t" r="r" b="b"/>
              <a:pathLst>
                <a:path w="417195" h="378460">
                  <a:moveTo>
                    <a:pt x="209552" y="0"/>
                  </a:moveTo>
                  <a:lnTo>
                    <a:pt x="161470" y="4985"/>
                  </a:lnTo>
                  <a:lnTo>
                    <a:pt x="117350" y="19186"/>
                  </a:lnTo>
                  <a:lnTo>
                    <a:pt x="78443" y="41469"/>
                  </a:lnTo>
                  <a:lnTo>
                    <a:pt x="46002" y="70700"/>
                  </a:lnTo>
                  <a:lnTo>
                    <a:pt x="21280" y="105746"/>
                  </a:lnTo>
                  <a:lnTo>
                    <a:pt x="5528" y="145474"/>
                  </a:lnTo>
                  <a:lnTo>
                    <a:pt x="0" y="188750"/>
                  </a:lnTo>
                  <a:lnTo>
                    <a:pt x="5528" y="232139"/>
                  </a:lnTo>
                  <a:lnTo>
                    <a:pt x="21280" y="271996"/>
                  </a:lnTo>
                  <a:lnTo>
                    <a:pt x="46002" y="307176"/>
                  </a:lnTo>
                  <a:lnTo>
                    <a:pt x="78443" y="336533"/>
                  </a:lnTo>
                  <a:lnTo>
                    <a:pt x="117350" y="358920"/>
                  </a:lnTo>
                  <a:lnTo>
                    <a:pt x="161470" y="373193"/>
                  </a:lnTo>
                  <a:lnTo>
                    <a:pt x="209552" y="378205"/>
                  </a:lnTo>
                  <a:lnTo>
                    <a:pt x="257437" y="373193"/>
                  </a:lnTo>
                  <a:lnTo>
                    <a:pt x="301228" y="358920"/>
                  </a:lnTo>
                  <a:lnTo>
                    <a:pt x="339733" y="336533"/>
                  </a:lnTo>
                  <a:lnTo>
                    <a:pt x="371758" y="307176"/>
                  </a:lnTo>
                  <a:lnTo>
                    <a:pt x="396109" y="271996"/>
                  </a:lnTo>
                  <a:lnTo>
                    <a:pt x="411595" y="232139"/>
                  </a:lnTo>
                  <a:lnTo>
                    <a:pt x="417023" y="188750"/>
                  </a:lnTo>
                  <a:lnTo>
                    <a:pt x="411595" y="145474"/>
                  </a:lnTo>
                  <a:lnTo>
                    <a:pt x="396109" y="105746"/>
                  </a:lnTo>
                  <a:lnTo>
                    <a:pt x="371758" y="70700"/>
                  </a:lnTo>
                  <a:lnTo>
                    <a:pt x="339733" y="41469"/>
                  </a:lnTo>
                  <a:lnTo>
                    <a:pt x="301228" y="19186"/>
                  </a:lnTo>
                  <a:lnTo>
                    <a:pt x="257437" y="4985"/>
                  </a:lnTo>
                  <a:lnTo>
                    <a:pt x="209552" y="0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801895" y="1590128"/>
              <a:ext cx="417195" cy="378460"/>
            </a:xfrm>
            <a:custGeom>
              <a:avLst/>
              <a:gdLst/>
              <a:ahLst/>
              <a:cxnLst/>
              <a:rect l="l" t="t" r="r" b="b"/>
              <a:pathLst>
                <a:path w="417195" h="378460">
                  <a:moveTo>
                    <a:pt x="417023" y="188750"/>
                  </a:moveTo>
                  <a:lnTo>
                    <a:pt x="411595" y="232139"/>
                  </a:lnTo>
                  <a:lnTo>
                    <a:pt x="396109" y="271996"/>
                  </a:lnTo>
                  <a:lnTo>
                    <a:pt x="371758" y="307176"/>
                  </a:lnTo>
                  <a:lnTo>
                    <a:pt x="339733" y="336533"/>
                  </a:lnTo>
                  <a:lnTo>
                    <a:pt x="301228" y="358920"/>
                  </a:lnTo>
                  <a:lnTo>
                    <a:pt x="257437" y="373193"/>
                  </a:lnTo>
                  <a:lnTo>
                    <a:pt x="209552" y="378205"/>
                  </a:lnTo>
                  <a:lnTo>
                    <a:pt x="161470" y="373193"/>
                  </a:lnTo>
                  <a:lnTo>
                    <a:pt x="117350" y="358920"/>
                  </a:lnTo>
                  <a:lnTo>
                    <a:pt x="78443" y="336533"/>
                  </a:lnTo>
                  <a:lnTo>
                    <a:pt x="46002" y="307176"/>
                  </a:lnTo>
                  <a:lnTo>
                    <a:pt x="21280" y="271996"/>
                  </a:lnTo>
                  <a:lnTo>
                    <a:pt x="5528" y="232139"/>
                  </a:lnTo>
                  <a:lnTo>
                    <a:pt x="0" y="188750"/>
                  </a:lnTo>
                  <a:lnTo>
                    <a:pt x="5528" y="145474"/>
                  </a:lnTo>
                  <a:lnTo>
                    <a:pt x="21280" y="105746"/>
                  </a:lnTo>
                  <a:lnTo>
                    <a:pt x="46002" y="70700"/>
                  </a:lnTo>
                  <a:lnTo>
                    <a:pt x="78443" y="41469"/>
                  </a:lnTo>
                  <a:lnTo>
                    <a:pt x="117350" y="19186"/>
                  </a:lnTo>
                  <a:lnTo>
                    <a:pt x="161470" y="4985"/>
                  </a:lnTo>
                  <a:lnTo>
                    <a:pt x="209552" y="0"/>
                  </a:lnTo>
                  <a:lnTo>
                    <a:pt x="257437" y="4985"/>
                  </a:lnTo>
                  <a:lnTo>
                    <a:pt x="301228" y="19186"/>
                  </a:lnTo>
                  <a:lnTo>
                    <a:pt x="339733" y="41469"/>
                  </a:lnTo>
                  <a:lnTo>
                    <a:pt x="371758" y="70700"/>
                  </a:lnTo>
                  <a:lnTo>
                    <a:pt x="396109" y="105746"/>
                  </a:lnTo>
                  <a:lnTo>
                    <a:pt x="411595" y="145474"/>
                  </a:lnTo>
                  <a:lnTo>
                    <a:pt x="417023" y="188750"/>
                  </a:lnTo>
                  <a:close/>
                </a:path>
              </a:pathLst>
            </a:custGeom>
            <a:ln w="18342">
              <a:solidFill>
                <a:srgbClr val="FDFD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6354432" y="1580907"/>
            <a:ext cx="435609" cy="396875"/>
            <a:chOff x="6354432" y="1580907"/>
            <a:chExt cx="435609" cy="396875"/>
          </a:xfrm>
        </p:grpSpPr>
        <p:sp>
          <p:nvSpPr>
            <p:cNvPr id="22" name="object 22"/>
            <p:cNvSpPr/>
            <p:nvPr/>
          </p:nvSpPr>
          <p:spPr>
            <a:xfrm>
              <a:off x="6363653" y="1590128"/>
              <a:ext cx="417195" cy="378460"/>
            </a:xfrm>
            <a:custGeom>
              <a:avLst/>
              <a:gdLst/>
              <a:ahLst/>
              <a:cxnLst/>
              <a:rect l="l" t="t" r="r" b="b"/>
              <a:pathLst>
                <a:path w="417195" h="378460">
                  <a:moveTo>
                    <a:pt x="207470" y="0"/>
                  </a:moveTo>
                  <a:lnTo>
                    <a:pt x="159503" y="4985"/>
                  </a:lnTo>
                  <a:lnTo>
                    <a:pt x="115680" y="19186"/>
                  </a:lnTo>
                  <a:lnTo>
                    <a:pt x="77180" y="41469"/>
                  </a:lnTo>
                  <a:lnTo>
                    <a:pt x="45183" y="70700"/>
                  </a:lnTo>
                  <a:lnTo>
                    <a:pt x="20867" y="105746"/>
                  </a:lnTo>
                  <a:lnTo>
                    <a:pt x="5413" y="145474"/>
                  </a:lnTo>
                  <a:lnTo>
                    <a:pt x="0" y="188750"/>
                  </a:lnTo>
                  <a:lnTo>
                    <a:pt x="5413" y="232139"/>
                  </a:lnTo>
                  <a:lnTo>
                    <a:pt x="20867" y="271996"/>
                  </a:lnTo>
                  <a:lnTo>
                    <a:pt x="45183" y="307176"/>
                  </a:lnTo>
                  <a:lnTo>
                    <a:pt x="77180" y="336533"/>
                  </a:lnTo>
                  <a:lnTo>
                    <a:pt x="115680" y="358920"/>
                  </a:lnTo>
                  <a:lnTo>
                    <a:pt x="159503" y="373193"/>
                  </a:lnTo>
                  <a:lnTo>
                    <a:pt x="207470" y="378205"/>
                  </a:lnTo>
                  <a:lnTo>
                    <a:pt x="255456" y="373193"/>
                  </a:lnTo>
                  <a:lnTo>
                    <a:pt x="299507" y="358920"/>
                  </a:lnTo>
                  <a:lnTo>
                    <a:pt x="338368" y="336533"/>
                  </a:lnTo>
                  <a:lnTo>
                    <a:pt x="370780" y="307176"/>
                  </a:lnTo>
                  <a:lnTo>
                    <a:pt x="395488" y="271996"/>
                  </a:lnTo>
                  <a:lnTo>
                    <a:pt x="411234" y="232139"/>
                  </a:lnTo>
                  <a:lnTo>
                    <a:pt x="416762" y="188750"/>
                  </a:lnTo>
                  <a:lnTo>
                    <a:pt x="411234" y="145474"/>
                  </a:lnTo>
                  <a:lnTo>
                    <a:pt x="395488" y="105746"/>
                  </a:lnTo>
                  <a:lnTo>
                    <a:pt x="370780" y="70700"/>
                  </a:lnTo>
                  <a:lnTo>
                    <a:pt x="338368" y="41469"/>
                  </a:lnTo>
                  <a:lnTo>
                    <a:pt x="299507" y="19186"/>
                  </a:lnTo>
                  <a:lnTo>
                    <a:pt x="255456" y="4985"/>
                  </a:lnTo>
                  <a:lnTo>
                    <a:pt x="207470" y="0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363653" y="1590128"/>
              <a:ext cx="417195" cy="378460"/>
            </a:xfrm>
            <a:custGeom>
              <a:avLst/>
              <a:gdLst/>
              <a:ahLst/>
              <a:cxnLst/>
              <a:rect l="l" t="t" r="r" b="b"/>
              <a:pathLst>
                <a:path w="417195" h="378460">
                  <a:moveTo>
                    <a:pt x="416762" y="188750"/>
                  </a:moveTo>
                  <a:lnTo>
                    <a:pt x="411234" y="232139"/>
                  </a:lnTo>
                  <a:lnTo>
                    <a:pt x="395488" y="271996"/>
                  </a:lnTo>
                  <a:lnTo>
                    <a:pt x="370780" y="307176"/>
                  </a:lnTo>
                  <a:lnTo>
                    <a:pt x="338368" y="336533"/>
                  </a:lnTo>
                  <a:lnTo>
                    <a:pt x="299507" y="358920"/>
                  </a:lnTo>
                  <a:lnTo>
                    <a:pt x="255456" y="373193"/>
                  </a:lnTo>
                  <a:lnTo>
                    <a:pt x="207470" y="378205"/>
                  </a:lnTo>
                  <a:lnTo>
                    <a:pt x="159503" y="373193"/>
                  </a:lnTo>
                  <a:lnTo>
                    <a:pt x="115680" y="358920"/>
                  </a:lnTo>
                  <a:lnTo>
                    <a:pt x="77180" y="336533"/>
                  </a:lnTo>
                  <a:lnTo>
                    <a:pt x="45183" y="307176"/>
                  </a:lnTo>
                  <a:lnTo>
                    <a:pt x="20867" y="271996"/>
                  </a:lnTo>
                  <a:lnTo>
                    <a:pt x="5413" y="232139"/>
                  </a:lnTo>
                  <a:lnTo>
                    <a:pt x="0" y="188750"/>
                  </a:lnTo>
                  <a:lnTo>
                    <a:pt x="5413" y="145474"/>
                  </a:lnTo>
                  <a:lnTo>
                    <a:pt x="20867" y="105746"/>
                  </a:lnTo>
                  <a:lnTo>
                    <a:pt x="45183" y="70700"/>
                  </a:lnTo>
                  <a:lnTo>
                    <a:pt x="77180" y="41469"/>
                  </a:lnTo>
                  <a:lnTo>
                    <a:pt x="115680" y="19186"/>
                  </a:lnTo>
                  <a:lnTo>
                    <a:pt x="159503" y="4985"/>
                  </a:lnTo>
                  <a:lnTo>
                    <a:pt x="207470" y="0"/>
                  </a:lnTo>
                  <a:lnTo>
                    <a:pt x="255456" y="4985"/>
                  </a:lnTo>
                  <a:lnTo>
                    <a:pt x="299507" y="19186"/>
                  </a:lnTo>
                  <a:lnTo>
                    <a:pt x="338368" y="41469"/>
                  </a:lnTo>
                  <a:lnTo>
                    <a:pt x="370780" y="70700"/>
                  </a:lnTo>
                  <a:lnTo>
                    <a:pt x="395488" y="105746"/>
                  </a:lnTo>
                  <a:lnTo>
                    <a:pt x="411234" y="145474"/>
                  </a:lnTo>
                  <a:lnTo>
                    <a:pt x="416762" y="188750"/>
                  </a:lnTo>
                  <a:close/>
                </a:path>
              </a:pathLst>
            </a:custGeom>
            <a:ln w="18342">
              <a:solidFill>
                <a:srgbClr val="FDFD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6749852" y="1156225"/>
            <a:ext cx="1379220" cy="1857375"/>
            <a:chOff x="6749852" y="1156225"/>
            <a:chExt cx="1379220" cy="1857375"/>
          </a:xfrm>
        </p:grpSpPr>
        <p:sp>
          <p:nvSpPr>
            <p:cNvPr id="25" name="object 25"/>
            <p:cNvSpPr/>
            <p:nvPr/>
          </p:nvSpPr>
          <p:spPr>
            <a:xfrm>
              <a:off x="6923067" y="1590128"/>
              <a:ext cx="419100" cy="378460"/>
            </a:xfrm>
            <a:custGeom>
              <a:avLst/>
              <a:gdLst/>
              <a:ahLst/>
              <a:cxnLst/>
              <a:rect l="l" t="t" r="r" b="b"/>
              <a:pathLst>
                <a:path w="419100" h="378460">
                  <a:moveTo>
                    <a:pt x="209552" y="0"/>
                  </a:moveTo>
                  <a:lnTo>
                    <a:pt x="161716" y="4985"/>
                  </a:lnTo>
                  <a:lnTo>
                    <a:pt x="117691" y="19186"/>
                  </a:lnTo>
                  <a:lnTo>
                    <a:pt x="78771" y="41469"/>
                  </a:lnTo>
                  <a:lnTo>
                    <a:pt x="46248" y="70700"/>
                  </a:lnTo>
                  <a:lnTo>
                    <a:pt x="21417" y="105746"/>
                  </a:lnTo>
                  <a:lnTo>
                    <a:pt x="5569" y="145474"/>
                  </a:lnTo>
                  <a:lnTo>
                    <a:pt x="0" y="188750"/>
                  </a:lnTo>
                  <a:lnTo>
                    <a:pt x="5569" y="232139"/>
                  </a:lnTo>
                  <a:lnTo>
                    <a:pt x="21417" y="271996"/>
                  </a:lnTo>
                  <a:lnTo>
                    <a:pt x="46248" y="307176"/>
                  </a:lnTo>
                  <a:lnTo>
                    <a:pt x="78771" y="336533"/>
                  </a:lnTo>
                  <a:lnTo>
                    <a:pt x="117691" y="358920"/>
                  </a:lnTo>
                  <a:lnTo>
                    <a:pt x="161716" y="373193"/>
                  </a:lnTo>
                  <a:lnTo>
                    <a:pt x="209552" y="378205"/>
                  </a:lnTo>
                  <a:lnTo>
                    <a:pt x="257538" y="373193"/>
                  </a:lnTo>
                  <a:lnTo>
                    <a:pt x="301590" y="358920"/>
                  </a:lnTo>
                  <a:lnTo>
                    <a:pt x="340450" y="336533"/>
                  </a:lnTo>
                  <a:lnTo>
                    <a:pt x="372863" y="307176"/>
                  </a:lnTo>
                  <a:lnTo>
                    <a:pt x="397570" y="271996"/>
                  </a:lnTo>
                  <a:lnTo>
                    <a:pt x="413317" y="232139"/>
                  </a:lnTo>
                  <a:lnTo>
                    <a:pt x="418845" y="188750"/>
                  </a:lnTo>
                  <a:lnTo>
                    <a:pt x="413317" y="145474"/>
                  </a:lnTo>
                  <a:lnTo>
                    <a:pt x="397570" y="105746"/>
                  </a:lnTo>
                  <a:lnTo>
                    <a:pt x="372863" y="70700"/>
                  </a:lnTo>
                  <a:lnTo>
                    <a:pt x="340450" y="41469"/>
                  </a:lnTo>
                  <a:lnTo>
                    <a:pt x="301590" y="19186"/>
                  </a:lnTo>
                  <a:lnTo>
                    <a:pt x="257538" y="4985"/>
                  </a:lnTo>
                  <a:lnTo>
                    <a:pt x="209552" y="0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923067" y="1590128"/>
              <a:ext cx="419100" cy="378460"/>
            </a:xfrm>
            <a:custGeom>
              <a:avLst/>
              <a:gdLst/>
              <a:ahLst/>
              <a:cxnLst/>
              <a:rect l="l" t="t" r="r" b="b"/>
              <a:pathLst>
                <a:path w="419100" h="378460">
                  <a:moveTo>
                    <a:pt x="418845" y="188750"/>
                  </a:moveTo>
                  <a:lnTo>
                    <a:pt x="413317" y="232139"/>
                  </a:lnTo>
                  <a:lnTo>
                    <a:pt x="397570" y="271996"/>
                  </a:lnTo>
                  <a:lnTo>
                    <a:pt x="372863" y="307176"/>
                  </a:lnTo>
                  <a:lnTo>
                    <a:pt x="340450" y="336533"/>
                  </a:lnTo>
                  <a:lnTo>
                    <a:pt x="301590" y="358920"/>
                  </a:lnTo>
                  <a:lnTo>
                    <a:pt x="257538" y="373193"/>
                  </a:lnTo>
                  <a:lnTo>
                    <a:pt x="209552" y="378205"/>
                  </a:lnTo>
                  <a:lnTo>
                    <a:pt x="161716" y="373193"/>
                  </a:lnTo>
                  <a:lnTo>
                    <a:pt x="117691" y="358920"/>
                  </a:lnTo>
                  <a:lnTo>
                    <a:pt x="78771" y="336533"/>
                  </a:lnTo>
                  <a:lnTo>
                    <a:pt x="46248" y="307176"/>
                  </a:lnTo>
                  <a:lnTo>
                    <a:pt x="21417" y="271996"/>
                  </a:lnTo>
                  <a:lnTo>
                    <a:pt x="5569" y="232139"/>
                  </a:lnTo>
                  <a:lnTo>
                    <a:pt x="0" y="188750"/>
                  </a:lnTo>
                  <a:lnTo>
                    <a:pt x="5569" y="145474"/>
                  </a:lnTo>
                  <a:lnTo>
                    <a:pt x="21417" y="105746"/>
                  </a:lnTo>
                  <a:lnTo>
                    <a:pt x="46248" y="70700"/>
                  </a:lnTo>
                  <a:lnTo>
                    <a:pt x="78771" y="41469"/>
                  </a:lnTo>
                  <a:lnTo>
                    <a:pt x="117691" y="19186"/>
                  </a:lnTo>
                  <a:lnTo>
                    <a:pt x="161716" y="4985"/>
                  </a:lnTo>
                  <a:lnTo>
                    <a:pt x="209552" y="0"/>
                  </a:lnTo>
                  <a:lnTo>
                    <a:pt x="257538" y="4985"/>
                  </a:lnTo>
                  <a:lnTo>
                    <a:pt x="301590" y="19186"/>
                  </a:lnTo>
                  <a:lnTo>
                    <a:pt x="340450" y="41469"/>
                  </a:lnTo>
                  <a:lnTo>
                    <a:pt x="372863" y="70700"/>
                  </a:lnTo>
                  <a:lnTo>
                    <a:pt x="397570" y="105746"/>
                  </a:lnTo>
                  <a:lnTo>
                    <a:pt x="413317" y="145474"/>
                  </a:lnTo>
                  <a:lnTo>
                    <a:pt x="418845" y="188750"/>
                  </a:lnTo>
                  <a:close/>
                </a:path>
              </a:pathLst>
            </a:custGeom>
            <a:ln w="18338">
              <a:solidFill>
                <a:srgbClr val="FDFD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485346" y="1590128"/>
              <a:ext cx="417195" cy="378460"/>
            </a:xfrm>
            <a:custGeom>
              <a:avLst/>
              <a:gdLst/>
              <a:ahLst/>
              <a:cxnLst/>
              <a:rect l="l" t="t" r="r" b="b"/>
              <a:pathLst>
                <a:path w="417195" h="378460">
                  <a:moveTo>
                    <a:pt x="209292" y="0"/>
                  </a:moveTo>
                  <a:lnTo>
                    <a:pt x="161306" y="4985"/>
                  </a:lnTo>
                  <a:lnTo>
                    <a:pt x="117255" y="19186"/>
                  </a:lnTo>
                  <a:lnTo>
                    <a:pt x="78394" y="41469"/>
                  </a:lnTo>
                  <a:lnTo>
                    <a:pt x="45982" y="70700"/>
                  </a:lnTo>
                  <a:lnTo>
                    <a:pt x="21274" y="105746"/>
                  </a:lnTo>
                  <a:lnTo>
                    <a:pt x="5528" y="145474"/>
                  </a:lnTo>
                  <a:lnTo>
                    <a:pt x="0" y="188750"/>
                  </a:lnTo>
                  <a:lnTo>
                    <a:pt x="5528" y="232139"/>
                  </a:lnTo>
                  <a:lnTo>
                    <a:pt x="21274" y="271996"/>
                  </a:lnTo>
                  <a:lnTo>
                    <a:pt x="45982" y="307176"/>
                  </a:lnTo>
                  <a:lnTo>
                    <a:pt x="78394" y="336533"/>
                  </a:lnTo>
                  <a:lnTo>
                    <a:pt x="117255" y="358920"/>
                  </a:lnTo>
                  <a:lnTo>
                    <a:pt x="161306" y="373193"/>
                  </a:lnTo>
                  <a:lnTo>
                    <a:pt x="209292" y="378205"/>
                  </a:lnTo>
                  <a:lnTo>
                    <a:pt x="257013" y="373193"/>
                  </a:lnTo>
                  <a:lnTo>
                    <a:pt x="300740" y="358920"/>
                  </a:lnTo>
                  <a:lnTo>
                    <a:pt x="339254" y="336533"/>
                  </a:lnTo>
                  <a:lnTo>
                    <a:pt x="371333" y="307176"/>
                  </a:lnTo>
                  <a:lnTo>
                    <a:pt x="395758" y="271996"/>
                  </a:lnTo>
                  <a:lnTo>
                    <a:pt x="411308" y="232139"/>
                  </a:lnTo>
                  <a:lnTo>
                    <a:pt x="416762" y="188750"/>
                  </a:lnTo>
                  <a:lnTo>
                    <a:pt x="411308" y="145474"/>
                  </a:lnTo>
                  <a:lnTo>
                    <a:pt x="395758" y="105746"/>
                  </a:lnTo>
                  <a:lnTo>
                    <a:pt x="371333" y="70700"/>
                  </a:lnTo>
                  <a:lnTo>
                    <a:pt x="339254" y="41469"/>
                  </a:lnTo>
                  <a:lnTo>
                    <a:pt x="300740" y="19186"/>
                  </a:lnTo>
                  <a:lnTo>
                    <a:pt x="257013" y="4985"/>
                  </a:lnTo>
                  <a:lnTo>
                    <a:pt x="209292" y="0"/>
                  </a:lnTo>
                  <a:close/>
                </a:path>
              </a:pathLst>
            </a:custGeom>
            <a:solidFill>
              <a:srgbClr val="A2A2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485346" y="1590128"/>
              <a:ext cx="417195" cy="378460"/>
            </a:xfrm>
            <a:custGeom>
              <a:avLst/>
              <a:gdLst/>
              <a:ahLst/>
              <a:cxnLst/>
              <a:rect l="l" t="t" r="r" b="b"/>
              <a:pathLst>
                <a:path w="417195" h="378460">
                  <a:moveTo>
                    <a:pt x="416762" y="188750"/>
                  </a:moveTo>
                  <a:lnTo>
                    <a:pt x="411308" y="232139"/>
                  </a:lnTo>
                  <a:lnTo>
                    <a:pt x="395758" y="271996"/>
                  </a:lnTo>
                  <a:lnTo>
                    <a:pt x="371333" y="307176"/>
                  </a:lnTo>
                  <a:lnTo>
                    <a:pt x="339254" y="336533"/>
                  </a:lnTo>
                  <a:lnTo>
                    <a:pt x="300740" y="358920"/>
                  </a:lnTo>
                  <a:lnTo>
                    <a:pt x="257013" y="373193"/>
                  </a:lnTo>
                  <a:lnTo>
                    <a:pt x="209292" y="378205"/>
                  </a:lnTo>
                  <a:lnTo>
                    <a:pt x="161306" y="373193"/>
                  </a:lnTo>
                  <a:lnTo>
                    <a:pt x="117255" y="358920"/>
                  </a:lnTo>
                  <a:lnTo>
                    <a:pt x="78394" y="336533"/>
                  </a:lnTo>
                  <a:lnTo>
                    <a:pt x="45982" y="307176"/>
                  </a:lnTo>
                  <a:lnTo>
                    <a:pt x="21274" y="271996"/>
                  </a:lnTo>
                  <a:lnTo>
                    <a:pt x="5528" y="232139"/>
                  </a:lnTo>
                  <a:lnTo>
                    <a:pt x="0" y="188750"/>
                  </a:lnTo>
                  <a:lnTo>
                    <a:pt x="5528" y="145474"/>
                  </a:lnTo>
                  <a:lnTo>
                    <a:pt x="21274" y="105746"/>
                  </a:lnTo>
                  <a:lnTo>
                    <a:pt x="45982" y="70700"/>
                  </a:lnTo>
                  <a:lnTo>
                    <a:pt x="78394" y="41469"/>
                  </a:lnTo>
                  <a:lnTo>
                    <a:pt x="117255" y="19186"/>
                  </a:lnTo>
                  <a:lnTo>
                    <a:pt x="161306" y="4985"/>
                  </a:lnTo>
                  <a:lnTo>
                    <a:pt x="209292" y="0"/>
                  </a:lnTo>
                  <a:lnTo>
                    <a:pt x="257013" y="4985"/>
                  </a:lnTo>
                  <a:lnTo>
                    <a:pt x="300740" y="19186"/>
                  </a:lnTo>
                  <a:lnTo>
                    <a:pt x="339254" y="41469"/>
                  </a:lnTo>
                  <a:lnTo>
                    <a:pt x="371333" y="70700"/>
                  </a:lnTo>
                  <a:lnTo>
                    <a:pt x="395758" y="105746"/>
                  </a:lnTo>
                  <a:lnTo>
                    <a:pt x="411308" y="145474"/>
                  </a:lnTo>
                  <a:lnTo>
                    <a:pt x="416762" y="188750"/>
                  </a:lnTo>
                  <a:close/>
                </a:path>
              </a:pathLst>
            </a:custGeom>
            <a:ln w="18342">
              <a:solidFill>
                <a:srgbClr val="FDFD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303126" y="1784278"/>
              <a:ext cx="419100" cy="378460"/>
            </a:xfrm>
            <a:custGeom>
              <a:avLst/>
              <a:gdLst/>
              <a:ahLst/>
              <a:cxnLst/>
              <a:rect l="l" t="t" r="r" b="b"/>
              <a:pathLst>
                <a:path w="419100" h="378460">
                  <a:moveTo>
                    <a:pt x="209292" y="0"/>
                  </a:moveTo>
                  <a:lnTo>
                    <a:pt x="161306" y="5011"/>
                  </a:lnTo>
                  <a:lnTo>
                    <a:pt x="117255" y="19279"/>
                  </a:lnTo>
                  <a:lnTo>
                    <a:pt x="78394" y="41653"/>
                  </a:lnTo>
                  <a:lnTo>
                    <a:pt x="45982" y="70985"/>
                  </a:lnTo>
                  <a:lnTo>
                    <a:pt x="21274" y="106123"/>
                  </a:lnTo>
                  <a:lnTo>
                    <a:pt x="5528" y="145918"/>
                  </a:lnTo>
                  <a:lnTo>
                    <a:pt x="0" y="189220"/>
                  </a:lnTo>
                  <a:lnTo>
                    <a:pt x="5528" y="232583"/>
                  </a:lnTo>
                  <a:lnTo>
                    <a:pt x="21274" y="272373"/>
                  </a:lnTo>
                  <a:lnTo>
                    <a:pt x="45982" y="307461"/>
                  </a:lnTo>
                  <a:lnTo>
                    <a:pt x="78394" y="336717"/>
                  </a:lnTo>
                  <a:lnTo>
                    <a:pt x="117255" y="359013"/>
                  </a:lnTo>
                  <a:lnTo>
                    <a:pt x="161306" y="373219"/>
                  </a:lnTo>
                  <a:lnTo>
                    <a:pt x="209292" y="378205"/>
                  </a:lnTo>
                  <a:lnTo>
                    <a:pt x="257374" y="373219"/>
                  </a:lnTo>
                  <a:lnTo>
                    <a:pt x="301495" y="359013"/>
                  </a:lnTo>
                  <a:lnTo>
                    <a:pt x="340401" y="336717"/>
                  </a:lnTo>
                  <a:lnTo>
                    <a:pt x="372842" y="307461"/>
                  </a:lnTo>
                  <a:lnTo>
                    <a:pt x="397564" y="272373"/>
                  </a:lnTo>
                  <a:lnTo>
                    <a:pt x="413316" y="232583"/>
                  </a:lnTo>
                  <a:lnTo>
                    <a:pt x="418845" y="189220"/>
                  </a:lnTo>
                  <a:lnTo>
                    <a:pt x="413316" y="145918"/>
                  </a:lnTo>
                  <a:lnTo>
                    <a:pt x="397564" y="106123"/>
                  </a:lnTo>
                  <a:lnTo>
                    <a:pt x="372842" y="70985"/>
                  </a:lnTo>
                  <a:lnTo>
                    <a:pt x="340401" y="41653"/>
                  </a:lnTo>
                  <a:lnTo>
                    <a:pt x="301495" y="19279"/>
                  </a:lnTo>
                  <a:lnTo>
                    <a:pt x="257374" y="5011"/>
                  </a:lnTo>
                  <a:lnTo>
                    <a:pt x="209292" y="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303126" y="1784278"/>
              <a:ext cx="419100" cy="378460"/>
            </a:xfrm>
            <a:custGeom>
              <a:avLst/>
              <a:gdLst/>
              <a:ahLst/>
              <a:cxnLst/>
              <a:rect l="l" t="t" r="r" b="b"/>
              <a:pathLst>
                <a:path w="419100" h="378460">
                  <a:moveTo>
                    <a:pt x="418845" y="189220"/>
                  </a:moveTo>
                  <a:lnTo>
                    <a:pt x="413316" y="232583"/>
                  </a:lnTo>
                  <a:lnTo>
                    <a:pt x="397564" y="272373"/>
                  </a:lnTo>
                  <a:lnTo>
                    <a:pt x="372842" y="307461"/>
                  </a:lnTo>
                  <a:lnTo>
                    <a:pt x="340401" y="336717"/>
                  </a:lnTo>
                  <a:lnTo>
                    <a:pt x="301495" y="359013"/>
                  </a:lnTo>
                  <a:lnTo>
                    <a:pt x="257374" y="373219"/>
                  </a:lnTo>
                  <a:lnTo>
                    <a:pt x="209292" y="378205"/>
                  </a:lnTo>
                  <a:lnTo>
                    <a:pt x="161306" y="373219"/>
                  </a:lnTo>
                  <a:lnTo>
                    <a:pt x="117255" y="359013"/>
                  </a:lnTo>
                  <a:lnTo>
                    <a:pt x="78394" y="336717"/>
                  </a:lnTo>
                  <a:lnTo>
                    <a:pt x="45982" y="307461"/>
                  </a:lnTo>
                  <a:lnTo>
                    <a:pt x="21274" y="272373"/>
                  </a:lnTo>
                  <a:lnTo>
                    <a:pt x="5528" y="232583"/>
                  </a:lnTo>
                  <a:lnTo>
                    <a:pt x="0" y="189220"/>
                  </a:lnTo>
                  <a:lnTo>
                    <a:pt x="5528" y="145918"/>
                  </a:lnTo>
                  <a:lnTo>
                    <a:pt x="21274" y="106123"/>
                  </a:lnTo>
                  <a:lnTo>
                    <a:pt x="45982" y="70985"/>
                  </a:lnTo>
                  <a:lnTo>
                    <a:pt x="78394" y="41653"/>
                  </a:lnTo>
                  <a:lnTo>
                    <a:pt x="117255" y="19279"/>
                  </a:lnTo>
                  <a:lnTo>
                    <a:pt x="161306" y="5011"/>
                  </a:lnTo>
                  <a:lnTo>
                    <a:pt x="209292" y="0"/>
                  </a:lnTo>
                  <a:lnTo>
                    <a:pt x="257374" y="5011"/>
                  </a:lnTo>
                  <a:lnTo>
                    <a:pt x="301495" y="19279"/>
                  </a:lnTo>
                  <a:lnTo>
                    <a:pt x="340401" y="41653"/>
                  </a:lnTo>
                  <a:lnTo>
                    <a:pt x="372842" y="70985"/>
                  </a:lnTo>
                  <a:lnTo>
                    <a:pt x="397564" y="106123"/>
                  </a:lnTo>
                  <a:lnTo>
                    <a:pt x="413316" y="145918"/>
                  </a:lnTo>
                  <a:lnTo>
                    <a:pt x="418845" y="189220"/>
                  </a:lnTo>
                  <a:close/>
                </a:path>
              </a:pathLst>
            </a:custGeom>
            <a:ln w="18338">
              <a:solidFill>
                <a:srgbClr val="FDFD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120906" y="1978897"/>
              <a:ext cx="419100" cy="377825"/>
            </a:xfrm>
            <a:custGeom>
              <a:avLst/>
              <a:gdLst/>
              <a:ahLst/>
              <a:cxnLst/>
              <a:rect l="l" t="t" r="r" b="b"/>
              <a:pathLst>
                <a:path w="419100" h="377825">
                  <a:moveTo>
                    <a:pt x="209292" y="0"/>
                  </a:moveTo>
                  <a:lnTo>
                    <a:pt x="161552" y="4985"/>
                  </a:lnTo>
                  <a:lnTo>
                    <a:pt x="117596" y="19186"/>
                  </a:lnTo>
                  <a:lnTo>
                    <a:pt x="78722" y="41469"/>
                  </a:lnTo>
                  <a:lnTo>
                    <a:pt x="46228" y="70700"/>
                  </a:lnTo>
                  <a:lnTo>
                    <a:pt x="21411" y="105746"/>
                  </a:lnTo>
                  <a:lnTo>
                    <a:pt x="5569" y="145474"/>
                  </a:lnTo>
                  <a:lnTo>
                    <a:pt x="0" y="188750"/>
                  </a:lnTo>
                  <a:lnTo>
                    <a:pt x="5569" y="232026"/>
                  </a:lnTo>
                  <a:lnTo>
                    <a:pt x="21411" y="271754"/>
                  </a:lnTo>
                  <a:lnTo>
                    <a:pt x="46228" y="306800"/>
                  </a:lnTo>
                  <a:lnTo>
                    <a:pt x="78722" y="336031"/>
                  </a:lnTo>
                  <a:lnTo>
                    <a:pt x="117596" y="358314"/>
                  </a:lnTo>
                  <a:lnTo>
                    <a:pt x="161552" y="372515"/>
                  </a:lnTo>
                  <a:lnTo>
                    <a:pt x="209292" y="377501"/>
                  </a:lnTo>
                  <a:lnTo>
                    <a:pt x="257374" y="372515"/>
                  </a:lnTo>
                  <a:lnTo>
                    <a:pt x="301495" y="358314"/>
                  </a:lnTo>
                  <a:lnTo>
                    <a:pt x="340401" y="336031"/>
                  </a:lnTo>
                  <a:lnTo>
                    <a:pt x="372842" y="306800"/>
                  </a:lnTo>
                  <a:lnTo>
                    <a:pt x="397564" y="271754"/>
                  </a:lnTo>
                  <a:lnTo>
                    <a:pt x="413316" y="232026"/>
                  </a:lnTo>
                  <a:lnTo>
                    <a:pt x="418845" y="188750"/>
                  </a:lnTo>
                  <a:lnTo>
                    <a:pt x="413316" y="145474"/>
                  </a:lnTo>
                  <a:lnTo>
                    <a:pt x="397564" y="105746"/>
                  </a:lnTo>
                  <a:lnTo>
                    <a:pt x="372842" y="70700"/>
                  </a:lnTo>
                  <a:lnTo>
                    <a:pt x="340401" y="41469"/>
                  </a:lnTo>
                  <a:lnTo>
                    <a:pt x="301495" y="19186"/>
                  </a:lnTo>
                  <a:lnTo>
                    <a:pt x="257374" y="4985"/>
                  </a:lnTo>
                  <a:lnTo>
                    <a:pt x="209292" y="0"/>
                  </a:lnTo>
                  <a:close/>
                </a:path>
              </a:pathLst>
            </a:custGeom>
            <a:solidFill>
              <a:srgbClr val="8B8B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120906" y="1978897"/>
              <a:ext cx="419100" cy="377825"/>
            </a:xfrm>
            <a:custGeom>
              <a:avLst/>
              <a:gdLst/>
              <a:ahLst/>
              <a:cxnLst/>
              <a:rect l="l" t="t" r="r" b="b"/>
              <a:pathLst>
                <a:path w="419100" h="377825">
                  <a:moveTo>
                    <a:pt x="418845" y="188750"/>
                  </a:moveTo>
                  <a:lnTo>
                    <a:pt x="413316" y="232026"/>
                  </a:lnTo>
                  <a:lnTo>
                    <a:pt x="397564" y="271754"/>
                  </a:lnTo>
                  <a:lnTo>
                    <a:pt x="372842" y="306800"/>
                  </a:lnTo>
                  <a:lnTo>
                    <a:pt x="340401" y="336031"/>
                  </a:lnTo>
                  <a:lnTo>
                    <a:pt x="301495" y="358314"/>
                  </a:lnTo>
                  <a:lnTo>
                    <a:pt x="257374" y="372515"/>
                  </a:lnTo>
                  <a:lnTo>
                    <a:pt x="209292" y="377501"/>
                  </a:lnTo>
                  <a:lnTo>
                    <a:pt x="161552" y="372515"/>
                  </a:lnTo>
                  <a:lnTo>
                    <a:pt x="117596" y="358314"/>
                  </a:lnTo>
                  <a:lnTo>
                    <a:pt x="78722" y="336031"/>
                  </a:lnTo>
                  <a:lnTo>
                    <a:pt x="46228" y="306800"/>
                  </a:lnTo>
                  <a:lnTo>
                    <a:pt x="21411" y="271754"/>
                  </a:lnTo>
                  <a:lnTo>
                    <a:pt x="5569" y="232026"/>
                  </a:lnTo>
                  <a:lnTo>
                    <a:pt x="0" y="188750"/>
                  </a:lnTo>
                  <a:lnTo>
                    <a:pt x="5569" y="145474"/>
                  </a:lnTo>
                  <a:lnTo>
                    <a:pt x="21411" y="105746"/>
                  </a:lnTo>
                  <a:lnTo>
                    <a:pt x="46228" y="70700"/>
                  </a:lnTo>
                  <a:lnTo>
                    <a:pt x="78722" y="41469"/>
                  </a:lnTo>
                  <a:lnTo>
                    <a:pt x="117596" y="19186"/>
                  </a:lnTo>
                  <a:lnTo>
                    <a:pt x="161552" y="4985"/>
                  </a:lnTo>
                  <a:lnTo>
                    <a:pt x="209292" y="0"/>
                  </a:lnTo>
                  <a:lnTo>
                    <a:pt x="257374" y="4985"/>
                  </a:lnTo>
                  <a:lnTo>
                    <a:pt x="301495" y="19186"/>
                  </a:lnTo>
                  <a:lnTo>
                    <a:pt x="340401" y="41469"/>
                  </a:lnTo>
                  <a:lnTo>
                    <a:pt x="372842" y="70700"/>
                  </a:lnTo>
                  <a:lnTo>
                    <a:pt x="397564" y="105746"/>
                  </a:lnTo>
                  <a:lnTo>
                    <a:pt x="413316" y="145474"/>
                  </a:lnTo>
                  <a:lnTo>
                    <a:pt x="418845" y="188750"/>
                  </a:lnTo>
                  <a:close/>
                </a:path>
              </a:pathLst>
            </a:custGeom>
            <a:ln w="18336">
              <a:solidFill>
                <a:srgbClr val="FDFD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941289" y="2172813"/>
              <a:ext cx="417195" cy="378460"/>
            </a:xfrm>
            <a:custGeom>
              <a:avLst/>
              <a:gdLst/>
              <a:ahLst/>
              <a:cxnLst/>
              <a:rect l="l" t="t" r="r" b="b"/>
              <a:pathLst>
                <a:path w="417195" h="378460">
                  <a:moveTo>
                    <a:pt x="207470" y="0"/>
                  </a:moveTo>
                  <a:lnTo>
                    <a:pt x="159503" y="5024"/>
                  </a:lnTo>
                  <a:lnTo>
                    <a:pt x="115680" y="19325"/>
                  </a:lnTo>
                  <a:lnTo>
                    <a:pt x="77180" y="41746"/>
                  </a:lnTo>
                  <a:lnTo>
                    <a:pt x="45183" y="71127"/>
                  </a:lnTo>
                  <a:lnTo>
                    <a:pt x="20867" y="106311"/>
                  </a:lnTo>
                  <a:lnTo>
                    <a:pt x="5413" y="146139"/>
                  </a:lnTo>
                  <a:lnTo>
                    <a:pt x="0" y="189454"/>
                  </a:lnTo>
                  <a:lnTo>
                    <a:pt x="5413" y="232583"/>
                  </a:lnTo>
                  <a:lnTo>
                    <a:pt x="20867" y="272253"/>
                  </a:lnTo>
                  <a:lnTo>
                    <a:pt x="45183" y="307307"/>
                  </a:lnTo>
                  <a:lnTo>
                    <a:pt x="77180" y="336588"/>
                  </a:lnTo>
                  <a:lnTo>
                    <a:pt x="115680" y="358936"/>
                  </a:lnTo>
                  <a:lnTo>
                    <a:pt x="159503" y="373195"/>
                  </a:lnTo>
                  <a:lnTo>
                    <a:pt x="207470" y="378205"/>
                  </a:lnTo>
                  <a:lnTo>
                    <a:pt x="255292" y="373195"/>
                  </a:lnTo>
                  <a:lnTo>
                    <a:pt x="299279" y="358936"/>
                  </a:lnTo>
                  <a:lnTo>
                    <a:pt x="338149" y="336588"/>
                  </a:lnTo>
                  <a:lnTo>
                    <a:pt x="370616" y="307307"/>
                  </a:lnTo>
                  <a:lnTo>
                    <a:pt x="395397" y="272253"/>
                  </a:lnTo>
                  <a:lnTo>
                    <a:pt x="411207" y="232583"/>
                  </a:lnTo>
                  <a:lnTo>
                    <a:pt x="416762" y="189454"/>
                  </a:lnTo>
                  <a:lnTo>
                    <a:pt x="411207" y="146139"/>
                  </a:lnTo>
                  <a:lnTo>
                    <a:pt x="395397" y="106311"/>
                  </a:lnTo>
                  <a:lnTo>
                    <a:pt x="370616" y="71127"/>
                  </a:lnTo>
                  <a:lnTo>
                    <a:pt x="338149" y="41746"/>
                  </a:lnTo>
                  <a:lnTo>
                    <a:pt x="299279" y="19325"/>
                  </a:lnTo>
                  <a:lnTo>
                    <a:pt x="255292" y="5024"/>
                  </a:lnTo>
                  <a:lnTo>
                    <a:pt x="207470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941289" y="2172813"/>
              <a:ext cx="417195" cy="378460"/>
            </a:xfrm>
            <a:custGeom>
              <a:avLst/>
              <a:gdLst/>
              <a:ahLst/>
              <a:cxnLst/>
              <a:rect l="l" t="t" r="r" b="b"/>
              <a:pathLst>
                <a:path w="417195" h="378460">
                  <a:moveTo>
                    <a:pt x="416762" y="189454"/>
                  </a:moveTo>
                  <a:lnTo>
                    <a:pt x="411207" y="232583"/>
                  </a:lnTo>
                  <a:lnTo>
                    <a:pt x="395397" y="272253"/>
                  </a:lnTo>
                  <a:lnTo>
                    <a:pt x="370616" y="307307"/>
                  </a:lnTo>
                  <a:lnTo>
                    <a:pt x="338149" y="336588"/>
                  </a:lnTo>
                  <a:lnTo>
                    <a:pt x="299279" y="358936"/>
                  </a:lnTo>
                  <a:lnTo>
                    <a:pt x="255292" y="373195"/>
                  </a:lnTo>
                  <a:lnTo>
                    <a:pt x="207470" y="378205"/>
                  </a:lnTo>
                  <a:lnTo>
                    <a:pt x="159503" y="373195"/>
                  </a:lnTo>
                  <a:lnTo>
                    <a:pt x="115680" y="358936"/>
                  </a:lnTo>
                  <a:lnTo>
                    <a:pt x="77180" y="336588"/>
                  </a:lnTo>
                  <a:lnTo>
                    <a:pt x="45183" y="307307"/>
                  </a:lnTo>
                  <a:lnTo>
                    <a:pt x="20867" y="272253"/>
                  </a:lnTo>
                  <a:lnTo>
                    <a:pt x="5413" y="232583"/>
                  </a:lnTo>
                  <a:lnTo>
                    <a:pt x="0" y="189454"/>
                  </a:lnTo>
                  <a:lnTo>
                    <a:pt x="5413" y="146139"/>
                  </a:lnTo>
                  <a:lnTo>
                    <a:pt x="20867" y="106311"/>
                  </a:lnTo>
                  <a:lnTo>
                    <a:pt x="45183" y="71127"/>
                  </a:lnTo>
                  <a:lnTo>
                    <a:pt x="77180" y="41746"/>
                  </a:lnTo>
                  <a:lnTo>
                    <a:pt x="115680" y="19325"/>
                  </a:lnTo>
                  <a:lnTo>
                    <a:pt x="159503" y="5024"/>
                  </a:lnTo>
                  <a:lnTo>
                    <a:pt x="207470" y="0"/>
                  </a:lnTo>
                  <a:lnTo>
                    <a:pt x="255292" y="5024"/>
                  </a:lnTo>
                  <a:lnTo>
                    <a:pt x="299279" y="19325"/>
                  </a:lnTo>
                  <a:lnTo>
                    <a:pt x="338149" y="41746"/>
                  </a:lnTo>
                  <a:lnTo>
                    <a:pt x="370616" y="71127"/>
                  </a:lnTo>
                  <a:lnTo>
                    <a:pt x="395397" y="106311"/>
                  </a:lnTo>
                  <a:lnTo>
                    <a:pt x="411207" y="146139"/>
                  </a:lnTo>
                  <a:lnTo>
                    <a:pt x="416762" y="189454"/>
                  </a:lnTo>
                  <a:close/>
                </a:path>
              </a:pathLst>
            </a:custGeom>
            <a:ln w="18342">
              <a:solidFill>
                <a:srgbClr val="FDFD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759070" y="2367432"/>
              <a:ext cx="417195" cy="376555"/>
            </a:xfrm>
            <a:custGeom>
              <a:avLst/>
              <a:gdLst/>
              <a:ahLst/>
              <a:cxnLst/>
              <a:rect l="l" t="t" r="r" b="b"/>
              <a:pathLst>
                <a:path w="417195" h="376555">
                  <a:moveTo>
                    <a:pt x="209292" y="0"/>
                  </a:moveTo>
                  <a:lnTo>
                    <a:pt x="161306" y="4986"/>
                  </a:lnTo>
                  <a:lnTo>
                    <a:pt x="117255" y="19191"/>
                  </a:lnTo>
                  <a:lnTo>
                    <a:pt x="78394" y="41487"/>
                  </a:lnTo>
                  <a:lnTo>
                    <a:pt x="45982" y="70744"/>
                  </a:lnTo>
                  <a:lnTo>
                    <a:pt x="21274" y="105832"/>
                  </a:lnTo>
                  <a:lnTo>
                    <a:pt x="5528" y="145622"/>
                  </a:lnTo>
                  <a:lnTo>
                    <a:pt x="0" y="188985"/>
                  </a:lnTo>
                  <a:lnTo>
                    <a:pt x="5528" y="232170"/>
                  </a:lnTo>
                  <a:lnTo>
                    <a:pt x="21274" y="271663"/>
                  </a:lnTo>
                  <a:lnTo>
                    <a:pt x="45982" y="306388"/>
                  </a:lnTo>
                  <a:lnTo>
                    <a:pt x="78394" y="335270"/>
                  </a:lnTo>
                  <a:lnTo>
                    <a:pt x="117255" y="357231"/>
                  </a:lnTo>
                  <a:lnTo>
                    <a:pt x="161306" y="371198"/>
                  </a:lnTo>
                  <a:lnTo>
                    <a:pt x="209292" y="376092"/>
                  </a:lnTo>
                  <a:lnTo>
                    <a:pt x="256603" y="371198"/>
                  </a:lnTo>
                  <a:lnTo>
                    <a:pt x="300171" y="357231"/>
                  </a:lnTo>
                  <a:lnTo>
                    <a:pt x="338708" y="335270"/>
                  </a:lnTo>
                  <a:lnTo>
                    <a:pt x="370923" y="306388"/>
                  </a:lnTo>
                  <a:lnTo>
                    <a:pt x="395530" y="271663"/>
                  </a:lnTo>
                  <a:lnTo>
                    <a:pt x="411239" y="232170"/>
                  </a:lnTo>
                  <a:lnTo>
                    <a:pt x="416762" y="188985"/>
                  </a:lnTo>
                  <a:lnTo>
                    <a:pt x="411239" y="145622"/>
                  </a:lnTo>
                  <a:lnTo>
                    <a:pt x="395530" y="105832"/>
                  </a:lnTo>
                  <a:lnTo>
                    <a:pt x="370923" y="70744"/>
                  </a:lnTo>
                  <a:lnTo>
                    <a:pt x="338708" y="41487"/>
                  </a:lnTo>
                  <a:lnTo>
                    <a:pt x="300171" y="19191"/>
                  </a:lnTo>
                  <a:lnTo>
                    <a:pt x="256603" y="4986"/>
                  </a:lnTo>
                  <a:lnTo>
                    <a:pt x="209292" y="0"/>
                  </a:lnTo>
                  <a:close/>
                </a:path>
              </a:pathLst>
            </a:custGeom>
            <a:solidFill>
              <a:srgbClr val="7575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759070" y="2367432"/>
              <a:ext cx="417195" cy="376555"/>
            </a:xfrm>
            <a:custGeom>
              <a:avLst/>
              <a:gdLst/>
              <a:ahLst/>
              <a:cxnLst/>
              <a:rect l="l" t="t" r="r" b="b"/>
              <a:pathLst>
                <a:path w="417195" h="376555">
                  <a:moveTo>
                    <a:pt x="416762" y="188985"/>
                  </a:moveTo>
                  <a:lnTo>
                    <a:pt x="411239" y="232170"/>
                  </a:lnTo>
                  <a:lnTo>
                    <a:pt x="395530" y="271663"/>
                  </a:lnTo>
                  <a:lnTo>
                    <a:pt x="370923" y="306388"/>
                  </a:lnTo>
                  <a:lnTo>
                    <a:pt x="338708" y="335270"/>
                  </a:lnTo>
                  <a:lnTo>
                    <a:pt x="300171" y="357231"/>
                  </a:lnTo>
                  <a:lnTo>
                    <a:pt x="256603" y="371198"/>
                  </a:lnTo>
                  <a:lnTo>
                    <a:pt x="209292" y="376092"/>
                  </a:lnTo>
                  <a:lnTo>
                    <a:pt x="161306" y="371198"/>
                  </a:lnTo>
                  <a:lnTo>
                    <a:pt x="117255" y="357231"/>
                  </a:lnTo>
                  <a:lnTo>
                    <a:pt x="78394" y="335270"/>
                  </a:lnTo>
                  <a:lnTo>
                    <a:pt x="45982" y="306388"/>
                  </a:lnTo>
                  <a:lnTo>
                    <a:pt x="21274" y="271663"/>
                  </a:lnTo>
                  <a:lnTo>
                    <a:pt x="5528" y="232170"/>
                  </a:lnTo>
                  <a:lnTo>
                    <a:pt x="0" y="188985"/>
                  </a:lnTo>
                  <a:lnTo>
                    <a:pt x="5528" y="145622"/>
                  </a:lnTo>
                  <a:lnTo>
                    <a:pt x="21274" y="105832"/>
                  </a:lnTo>
                  <a:lnTo>
                    <a:pt x="45982" y="70744"/>
                  </a:lnTo>
                  <a:lnTo>
                    <a:pt x="78394" y="41487"/>
                  </a:lnTo>
                  <a:lnTo>
                    <a:pt x="117255" y="19191"/>
                  </a:lnTo>
                  <a:lnTo>
                    <a:pt x="161306" y="4986"/>
                  </a:lnTo>
                  <a:lnTo>
                    <a:pt x="209292" y="0"/>
                  </a:lnTo>
                  <a:lnTo>
                    <a:pt x="256603" y="4986"/>
                  </a:lnTo>
                  <a:lnTo>
                    <a:pt x="300171" y="19191"/>
                  </a:lnTo>
                  <a:lnTo>
                    <a:pt x="338708" y="41487"/>
                  </a:lnTo>
                  <a:lnTo>
                    <a:pt x="370923" y="70744"/>
                  </a:lnTo>
                  <a:lnTo>
                    <a:pt x="395530" y="105832"/>
                  </a:lnTo>
                  <a:lnTo>
                    <a:pt x="411239" y="145622"/>
                  </a:lnTo>
                  <a:lnTo>
                    <a:pt x="416762" y="188985"/>
                  </a:lnTo>
                  <a:close/>
                </a:path>
              </a:pathLst>
            </a:custGeom>
            <a:ln w="18337">
              <a:solidFill>
                <a:srgbClr val="FDFD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912000" y="1165908"/>
              <a:ext cx="207645" cy="1837689"/>
            </a:xfrm>
            <a:custGeom>
              <a:avLst/>
              <a:gdLst/>
              <a:ahLst/>
              <a:cxnLst/>
              <a:rect l="l" t="t" r="r" b="b"/>
              <a:pathLst>
                <a:path w="207645" h="1837689">
                  <a:moveTo>
                    <a:pt x="207209" y="0"/>
                  </a:moveTo>
                  <a:lnTo>
                    <a:pt x="0" y="0"/>
                  </a:lnTo>
                  <a:lnTo>
                    <a:pt x="0" y="1837500"/>
                  </a:lnTo>
                  <a:lnTo>
                    <a:pt x="207209" y="1837500"/>
                  </a:lnTo>
                  <a:lnTo>
                    <a:pt x="207209" y="0"/>
                  </a:lnTo>
                  <a:close/>
                </a:path>
              </a:pathLst>
            </a:custGeom>
            <a:solidFill>
              <a:srgbClr val="D0D0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912000" y="1165908"/>
              <a:ext cx="207645" cy="1837689"/>
            </a:xfrm>
            <a:custGeom>
              <a:avLst/>
              <a:gdLst/>
              <a:ahLst/>
              <a:cxnLst/>
              <a:rect l="l" t="t" r="r" b="b"/>
              <a:pathLst>
                <a:path w="207645" h="1837689">
                  <a:moveTo>
                    <a:pt x="0" y="0"/>
                  </a:moveTo>
                  <a:lnTo>
                    <a:pt x="207209" y="0"/>
                  </a:lnTo>
                  <a:lnTo>
                    <a:pt x="207209" y="1837500"/>
                  </a:lnTo>
                  <a:lnTo>
                    <a:pt x="0" y="1837500"/>
                  </a:lnTo>
                  <a:lnTo>
                    <a:pt x="0" y="0"/>
                  </a:lnTo>
                  <a:close/>
                </a:path>
              </a:pathLst>
            </a:custGeom>
            <a:ln w="193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722673" y="2824587"/>
            <a:ext cx="1148715" cy="2800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50" spc="55" dirty="0">
                <a:latin typeface="Times New Roman"/>
                <a:cs typeface="Times New Roman"/>
              </a:rPr>
              <a:t>Interception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33399" y="1660557"/>
            <a:ext cx="354330" cy="321945"/>
          </a:xfrm>
          <a:custGeom>
            <a:avLst/>
            <a:gdLst/>
            <a:ahLst/>
            <a:cxnLst/>
            <a:rect l="l" t="t" r="r" b="b"/>
            <a:pathLst>
              <a:path w="354330" h="321944">
                <a:moveTo>
                  <a:pt x="176417" y="0"/>
                </a:moveTo>
                <a:lnTo>
                  <a:pt x="129243" y="5765"/>
                </a:lnTo>
                <a:lnTo>
                  <a:pt x="87024" y="22024"/>
                </a:lnTo>
                <a:lnTo>
                  <a:pt x="51374" y="47216"/>
                </a:lnTo>
                <a:lnTo>
                  <a:pt x="23910" y="79785"/>
                </a:lnTo>
                <a:lnTo>
                  <a:pt x="6246" y="118170"/>
                </a:lnTo>
                <a:lnTo>
                  <a:pt x="0" y="160813"/>
                </a:lnTo>
                <a:lnTo>
                  <a:pt x="6246" y="203555"/>
                </a:lnTo>
                <a:lnTo>
                  <a:pt x="23910" y="242007"/>
                </a:lnTo>
                <a:lnTo>
                  <a:pt x="51374" y="274615"/>
                </a:lnTo>
                <a:lnTo>
                  <a:pt x="87024" y="299828"/>
                </a:lnTo>
                <a:lnTo>
                  <a:pt x="129243" y="316094"/>
                </a:lnTo>
                <a:lnTo>
                  <a:pt x="176417" y="321861"/>
                </a:lnTo>
                <a:lnTo>
                  <a:pt x="223466" y="316094"/>
                </a:lnTo>
                <a:lnTo>
                  <a:pt x="265864" y="299828"/>
                </a:lnTo>
                <a:lnTo>
                  <a:pt x="301870" y="274615"/>
                </a:lnTo>
                <a:lnTo>
                  <a:pt x="329743" y="242007"/>
                </a:lnTo>
                <a:lnTo>
                  <a:pt x="347744" y="203555"/>
                </a:lnTo>
                <a:lnTo>
                  <a:pt x="354131" y="160813"/>
                </a:lnTo>
                <a:lnTo>
                  <a:pt x="347744" y="118170"/>
                </a:lnTo>
                <a:lnTo>
                  <a:pt x="329743" y="79785"/>
                </a:lnTo>
                <a:lnTo>
                  <a:pt x="301870" y="47216"/>
                </a:lnTo>
                <a:lnTo>
                  <a:pt x="265864" y="22024"/>
                </a:lnTo>
                <a:lnTo>
                  <a:pt x="223466" y="5765"/>
                </a:lnTo>
                <a:lnTo>
                  <a:pt x="176417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09019" y="1660557"/>
            <a:ext cx="354330" cy="321945"/>
          </a:xfrm>
          <a:custGeom>
            <a:avLst/>
            <a:gdLst/>
            <a:ahLst/>
            <a:cxnLst/>
            <a:rect l="l" t="t" r="r" b="b"/>
            <a:pathLst>
              <a:path w="354330" h="321944">
                <a:moveTo>
                  <a:pt x="178341" y="0"/>
                </a:moveTo>
                <a:lnTo>
                  <a:pt x="131027" y="5765"/>
                </a:lnTo>
                <a:lnTo>
                  <a:pt x="88452" y="22024"/>
                </a:lnTo>
                <a:lnTo>
                  <a:pt x="52339" y="47216"/>
                </a:lnTo>
                <a:lnTo>
                  <a:pt x="24410" y="79785"/>
                </a:lnTo>
                <a:lnTo>
                  <a:pt x="6389" y="118170"/>
                </a:lnTo>
                <a:lnTo>
                  <a:pt x="0" y="160813"/>
                </a:lnTo>
                <a:lnTo>
                  <a:pt x="6389" y="203555"/>
                </a:lnTo>
                <a:lnTo>
                  <a:pt x="24410" y="242007"/>
                </a:lnTo>
                <a:lnTo>
                  <a:pt x="52339" y="274615"/>
                </a:lnTo>
                <a:lnTo>
                  <a:pt x="88452" y="299828"/>
                </a:lnTo>
                <a:lnTo>
                  <a:pt x="131027" y="316094"/>
                </a:lnTo>
                <a:lnTo>
                  <a:pt x="178341" y="321861"/>
                </a:lnTo>
                <a:lnTo>
                  <a:pt x="225248" y="316094"/>
                </a:lnTo>
                <a:lnTo>
                  <a:pt x="267290" y="299828"/>
                </a:lnTo>
                <a:lnTo>
                  <a:pt x="302833" y="274615"/>
                </a:lnTo>
                <a:lnTo>
                  <a:pt x="330243" y="242007"/>
                </a:lnTo>
                <a:lnTo>
                  <a:pt x="347886" y="203555"/>
                </a:lnTo>
                <a:lnTo>
                  <a:pt x="354131" y="160813"/>
                </a:lnTo>
                <a:lnTo>
                  <a:pt x="347886" y="118170"/>
                </a:lnTo>
                <a:lnTo>
                  <a:pt x="330243" y="79785"/>
                </a:lnTo>
                <a:lnTo>
                  <a:pt x="302833" y="47216"/>
                </a:lnTo>
                <a:lnTo>
                  <a:pt x="267290" y="22024"/>
                </a:lnTo>
                <a:lnTo>
                  <a:pt x="225248" y="5765"/>
                </a:lnTo>
                <a:lnTo>
                  <a:pt x="178341" y="0"/>
                </a:lnTo>
                <a:close/>
              </a:path>
            </a:pathLst>
          </a:custGeom>
          <a:solidFill>
            <a:srgbClr val="C5C5C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2" name="object 42"/>
          <p:cNvGrpSpPr/>
          <p:nvPr/>
        </p:nvGrpSpPr>
        <p:grpSpPr>
          <a:xfrm>
            <a:off x="1486565" y="1305695"/>
            <a:ext cx="2753995" cy="1544320"/>
            <a:chOff x="1486565" y="1305695"/>
            <a:chExt cx="2753995" cy="1544320"/>
          </a:xfrm>
        </p:grpSpPr>
        <p:sp>
          <p:nvSpPr>
            <p:cNvPr id="43" name="object 43"/>
            <p:cNvSpPr/>
            <p:nvPr/>
          </p:nvSpPr>
          <p:spPr>
            <a:xfrm>
              <a:off x="1486565" y="1660557"/>
              <a:ext cx="354330" cy="321945"/>
            </a:xfrm>
            <a:custGeom>
              <a:avLst/>
              <a:gdLst/>
              <a:ahLst/>
              <a:cxnLst/>
              <a:rect l="l" t="t" r="r" b="b"/>
              <a:pathLst>
                <a:path w="354330" h="321944">
                  <a:moveTo>
                    <a:pt x="176414" y="0"/>
                  </a:moveTo>
                  <a:lnTo>
                    <a:pt x="129244" y="5765"/>
                  </a:lnTo>
                  <a:lnTo>
                    <a:pt x="87025" y="22024"/>
                  </a:lnTo>
                  <a:lnTo>
                    <a:pt x="51376" y="47216"/>
                  </a:lnTo>
                  <a:lnTo>
                    <a:pt x="23911" y="79785"/>
                  </a:lnTo>
                  <a:lnTo>
                    <a:pt x="6247" y="118170"/>
                  </a:lnTo>
                  <a:lnTo>
                    <a:pt x="0" y="160813"/>
                  </a:lnTo>
                  <a:lnTo>
                    <a:pt x="6247" y="203555"/>
                  </a:lnTo>
                  <a:lnTo>
                    <a:pt x="23911" y="242007"/>
                  </a:lnTo>
                  <a:lnTo>
                    <a:pt x="51376" y="274615"/>
                  </a:lnTo>
                  <a:lnTo>
                    <a:pt x="87025" y="299828"/>
                  </a:lnTo>
                  <a:lnTo>
                    <a:pt x="129244" y="316094"/>
                  </a:lnTo>
                  <a:lnTo>
                    <a:pt x="176414" y="321861"/>
                  </a:lnTo>
                  <a:lnTo>
                    <a:pt x="224133" y="316094"/>
                  </a:lnTo>
                  <a:lnTo>
                    <a:pt x="266719" y="299828"/>
                  </a:lnTo>
                  <a:lnTo>
                    <a:pt x="302592" y="274615"/>
                  </a:lnTo>
                  <a:lnTo>
                    <a:pt x="330171" y="242007"/>
                  </a:lnTo>
                  <a:lnTo>
                    <a:pt x="347877" y="203555"/>
                  </a:lnTo>
                  <a:lnTo>
                    <a:pt x="354131" y="160813"/>
                  </a:lnTo>
                  <a:lnTo>
                    <a:pt x="347877" y="118170"/>
                  </a:lnTo>
                  <a:lnTo>
                    <a:pt x="330171" y="79785"/>
                  </a:lnTo>
                  <a:lnTo>
                    <a:pt x="302592" y="47216"/>
                  </a:lnTo>
                  <a:lnTo>
                    <a:pt x="266719" y="22024"/>
                  </a:lnTo>
                  <a:lnTo>
                    <a:pt x="224133" y="5765"/>
                  </a:lnTo>
                  <a:lnTo>
                    <a:pt x="176414" y="0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055872" y="1314514"/>
              <a:ext cx="1123950" cy="1014094"/>
            </a:xfrm>
            <a:custGeom>
              <a:avLst/>
              <a:gdLst/>
              <a:ahLst/>
              <a:cxnLst/>
              <a:rect l="l" t="t" r="r" b="b"/>
              <a:pathLst>
                <a:path w="1123950" h="1014094">
                  <a:moveTo>
                    <a:pt x="1123879" y="706875"/>
                  </a:moveTo>
                  <a:lnTo>
                    <a:pt x="1123879" y="1013947"/>
                  </a:lnTo>
                  <a:lnTo>
                    <a:pt x="0" y="1013947"/>
                  </a:lnTo>
                  <a:lnTo>
                    <a:pt x="0" y="712040"/>
                  </a:lnTo>
                </a:path>
                <a:path w="1123950" h="1014094">
                  <a:moveTo>
                    <a:pt x="0" y="301906"/>
                  </a:moveTo>
                  <a:lnTo>
                    <a:pt x="0" y="0"/>
                  </a:lnTo>
                  <a:lnTo>
                    <a:pt x="1123879" y="0"/>
                  </a:lnTo>
                  <a:lnTo>
                    <a:pt x="1123879" y="301906"/>
                  </a:lnTo>
                </a:path>
              </a:pathLst>
            </a:custGeom>
            <a:ln w="184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568977" y="2021390"/>
              <a:ext cx="1669414" cy="0"/>
            </a:xfrm>
            <a:custGeom>
              <a:avLst/>
              <a:gdLst/>
              <a:ahLst/>
              <a:cxnLst/>
              <a:rect l="l" t="t" r="r" b="b"/>
              <a:pathLst>
                <a:path w="1669414">
                  <a:moveTo>
                    <a:pt x="1669211" y="0"/>
                  </a:moveTo>
                  <a:lnTo>
                    <a:pt x="1669211" y="0"/>
                  </a:lnTo>
                  <a:lnTo>
                    <a:pt x="1565866" y="0"/>
                  </a:lnTo>
                </a:path>
                <a:path w="1669414">
                  <a:moveTo>
                    <a:pt x="1512762" y="0"/>
                  </a:moveTo>
                  <a:lnTo>
                    <a:pt x="1512762" y="0"/>
                  </a:lnTo>
                  <a:lnTo>
                    <a:pt x="1408637" y="0"/>
                  </a:lnTo>
                </a:path>
                <a:path w="1669414">
                  <a:moveTo>
                    <a:pt x="1356314" y="0"/>
                  </a:moveTo>
                  <a:lnTo>
                    <a:pt x="1356314" y="0"/>
                  </a:lnTo>
                  <a:lnTo>
                    <a:pt x="1252448" y="0"/>
                  </a:lnTo>
                </a:path>
                <a:path w="1669414">
                  <a:moveTo>
                    <a:pt x="1199344" y="0"/>
                  </a:moveTo>
                  <a:lnTo>
                    <a:pt x="1199344" y="0"/>
                  </a:lnTo>
                  <a:lnTo>
                    <a:pt x="1096000" y="0"/>
                  </a:lnTo>
                </a:path>
                <a:path w="1669414">
                  <a:moveTo>
                    <a:pt x="1042896" y="0"/>
                  </a:moveTo>
                  <a:lnTo>
                    <a:pt x="1042896" y="0"/>
                  </a:lnTo>
                  <a:lnTo>
                    <a:pt x="939030" y="0"/>
                  </a:lnTo>
                </a:path>
                <a:path w="1669414">
                  <a:moveTo>
                    <a:pt x="886707" y="0"/>
                  </a:moveTo>
                  <a:lnTo>
                    <a:pt x="886707" y="0"/>
                  </a:lnTo>
                  <a:lnTo>
                    <a:pt x="782582" y="0"/>
                  </a:lnTo>
                </a:path>
                <a:path w="1669414">
                  <a:moveTo>
                    <a:pt x="729477" y="0"/>
                  </a:moveTo>
                  <a:lnTo>
                    <a:pt x="729477" y="0"/>
                  </a:lnTo>
                  <a:lnTo>
                    <a:pt x="626133" y="0"/>
                  </a:lnTo>
                </a:path>
                <a:path w="1669414">
                  <a:moveTo>
                    <a:pt x="573289" y="0"/>
                  </a:moveTo>
                  <a:lnTo>
                    <a:pt x="573289" y="0"/>
                  </a:lnTo>
                  <a:lnTo>
                    <a:pt x="469814" y="0"/>
                  </a:lnTo>
                </a:path>
                <a:path w="1669414">
                  <a:moveTo>
                    <a:pt x="416814" y="0"/>
                  </a:moveTo>
                  <a:lnTo>
                    <a:pt x="416814" y="0"/>
                  </a:lnTo>
                  <a:lnTo>
                    <a:pt x="312767" y="0"/>
                  </a:lnTo>
                </a:path>
                <a:path w="1669414">
                  <a:moveTo>
                    <a:pt x="260418" y="0"/>
                  </a:moveTo>
                  <a:lnTo>
                    <a:pt x="260418" y="0"/>
                  </a:lnTo>
                  <a:lnTo>
                    <a:pt x="156396" y="0"/>
                  </a:lnTo>
                </a:path>
                <a:path w="1669414">
                  <a:moveTo>
                    <a:pt x="103396" y="0"/>
                  </a:moveTo>
                  <a:lnTo>
                    <a:pt x="103396" y="0"/>
                  </a:lnTo>
                  <a:lnTo>
                    <a:pt x="0" y="0"/>
                  </a:lnTo>
                </a:path>
              </a:pathLst>
            </a:custGeom>
            <a:ln w="18434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696297" y="1621586"/>
              <a:ext cx="1515110" cy="0"/>
            </a:xfrm>
            <a:custGeom>
              <a:avLst/>
              <a:gdLst/>
              <a:ahLst/>
              <a:cxnLst/>
              <a:rect l="l" t="t" r="r" b="b"/>
              <a:pathLst>
                <a:path w="1515110">
                  <a:moveTo>
                    <a:pt x="0" y="0"/>
                  </a:moveTo>
                  <a:lnTo>
                    <a:pt x="1514819" y="0"/>
                  </a:lnTo>
                </a:path>
              </a:pathLst>
            </a:custGeom>
            <a:ln w="17483">
              <a:solidFill>
                <a:srgbClr val="8A8A8A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962185" y="1660557"/>
              <a:ext cx="356235" cy="321945"/>
            </a:xfrm>
            <a:custGeom>
              <a:avLst/>
              <a:gdLst/>
              <a:ahLst/>
              <a:cxnLst/>
              <a:rect l="l" t="t" r="r" b="b"/>
              <a:pathLst>
                <a:path w="356235" h="321944">
                  <a:moveTo>
                    <a:pt x="177716" y="0"/>
                  </a:moveTo>
                  <a:lnTo>
                    <a:pt x="130666" y="5765"/>
                  </a:lnTo>
                  <a:lnTo>
                    <a:pt x="88267" y="22024"/>
                  </a:lnTo>
                  <a:lnTo>
                    <a:pt x="52261" y="47216"/>
                  </a:lnTo>
                  <a:lnTo>
                    <a:pt x="24387" y="79785"/>
                  </a:lnTo>
                  <a:lnTo>
                    <a:pt x="6386" y="118170"/>
                  </a:lnTo>
                  <a:lnTo>
                    <a:pt x="0" y="160813"/>
                  </a:lnTo>
                  <a:lnTo>
                    <a:pt x="6386" y="203555"/>
                  </a:lnTo>
                  <a:lnTo>
                    <a:pt x="24387" y="242007"/>
                  </a:lnTo>
                  <a:lnTo>
                    <a:pt x="52261" y="274615"/>
                  </a:lnTo>
                  <a:lnTo>
                    <a:pt x="88267" y="299828"/>
                  </a:lnTo>
                  <a:lnTo>
                    <a:pt x="130666" y="316094"/>
                  </a:lnTo>
                  <a:lnTo>
                    <a:pt x="177716" y="321861"/>
                  </a:lnTo>
                  <a:lnTo>
                    <a:pt x="225029" y="316094"/>
                  </a:lnTo>
                  <a:lnTo>
                    <a:pt x="267604" y="299828"/>
                  </a:lnTo>
                  <a:lnTo>
                    <a:pt x="303718" y="274615"/>
                  </a:lnTo>
                  <a:lnTo>
                    <a:pt x="331646" y="242007"/>
                  </a:lnTo>
                  <a:lnTo>
                    <a:pt x="349667" y="203555"/>
                  </a:lnTo>
                  <a:lnTo>
                    <a:pt x="356057" y="160813"/>
                  </a:lnTo>
                  <a:lnTo>
                    <a:pt x="349667" y="118170"/>
                  </a:lnTo>
                  <a:lnTo>
                    <a:pt x="331646" y="79785"/>
                  </a:lnTo>
                  <a:lnTo>
                    <a:pt x="303718" y="47216"/>
                  </a:lnTo>
                  <a:lnTo>
                    <a:pt x="267604" y="22024"/>
                  </a:lnTo>
                  <a:lnTo>
                    <a:pt x="225029" y="5765"/>
                  </a:lnTo>
                  <a:lnTo>
                    <a:pt x="177716" y="0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923108" y="1660557"/>
              <a:ext cx="1307465" cy="320040"/>
            </a:xfrm>
            <a:custGeom>
              <a:avLst/>
              <a:gdLst/>
              <a:ahLst/>
              <a:cxnLst/>
              <a:rect l="l" t="t" r="r" b="b"/>
              <a:pathLst>
                <a:path w="1307464" h="320039">
                  <a:moveTo>
                    <a:pt x="354001" y="160813"/>
                  </a:moveTo>
                  <a:lnTo>
                    <a:pt x="348274" y="203540"/>
                  </a:lnTo>
                  <a:lnTo>
                    <a:pt x="330833" y="241807"/>
                  </a:lnTo>
                  <a:lnTo>
                    <a:pt x="323023" y="249554"/>
                  </a:lnTo>
                </a:path>
                <a:path w="1307464" h="320039">
                  <a:moveTo>
                    <a:pt x="287620" y="284534"/>
                  </a:moveTo>
                  <a:lnTo>
                    <a:pt x="266275" y="298385"/>
                  </a:lnTo>
                  <a:lnTo>
                    <a:pt x="224885" y="314819"/>
                  </a:lnTo>
                  <a:lnTo>
                    <a:pt x="193855" y="319983"/>
                  </a:lnTo>
                </a:path>
                <a:path w="1307464" h="320039">
                  <a:moveTo>
                    <a:pt x="142808" y="316462"/>
                  </a:moveTo>
                  <a:lnTo>
                    <a:pt x="129245" y="314819"/>
                  </a:lnTo>
                  <a:lnTo>
                    <a:pt x="87882" y="298385"/>
                  </a:lnTo>
                  <a:lnTo>
                    <a:pt x="51047" y="273970"/>
                  </a:lnTo>
                </a:path>
                <a:path w="1307464" h="320039">
                  <a:moveTo>
                    <a:pt x="21319" y="234999"/>
                  </a:moveTo>
                  <a:lnTo>
                    <a:pt x="5805" y="203540"/>
                  </a:lnTo>
                  <a:lnTo>
                    <a:pt x="0" y="160813"/>
                  </a:lnTo>
                  <a:lnTo>
                    <a:pt x="1926" y="145084"/>
                  </a:lnTo>
                </a:path>
                <a:path w="1307464" h="320039">
                  <a:moveTo>
                    <a:pt x="15514" y="99070"/>
                  </a:moveTo>
                  <a:lnTo>
                    <a:pt x="23272" y="79819"/>
                  </a:lnTo>
                  <a:lnTo>
                    <a:pt x="51047" y="47891"/>
                  </a:lnTo>
                  <a:lnTo>
                    <a:pt x="80124" y="28641"/>
                  </a:lnTo>
                </a:path>
                <a:path w="1307464" h="320039">
                  <a:moveTo>
                    <a:pt x="127293" y="7042"/>
                  </a:moveTo>
                  <a:lnTo>
                    <a:pt x="129245" y="7042"/>
                  </a:lnTo>
                  <a:lnTo>
                    <a:pt x="175764" y="0"/>
                  </a:lnTo>
                  <a:lnTo>
                    <a:pt x="224885" y="7042"/>
                  </a:lnTo>
                  <a:lnTo>
                    <a:pt x="228789" y="8686"/>
                  </a:lnTo>
                </a:path>
                <a:path w="1307464" h="320039">
                  <a:moveTo>
                    <a:pt x="275906" y="28641"/>
                  </a:moveTo>
                  <a:lnTo>
                    <a:pt x="302979" y="47891"/>
                  </a:lnTo>
                  <a:lnTo>
                    <a:pt x="330833" y="79819"/>
                  </a:lnTo>
                  <a:lnTo>
                    <a:pt x="340464" y="100948"/>
                  </a:lnTo>
                </a:path>
                <a:path w="1307464" h="320039">
                  <a:moveTo>
                    <a:pt x="352178" y="146962"/>
                  </a:moveTo>
                  <a:lnTo>
                    <a:pt x="354001" y="160813"/>
                  </a:lnTo>
                </a:path>
                <a:path w="1307464" h="320039">
                  <a:moveTo>
                    <a:pt x="831677" y="160813"/>
                  </a:moveTo>
                  <a:lnTo>
                    <a:pt x="825950" y="203540"/>
                  </a:lnTo>
                  <a:lnTo>
                    <a:pt x="806426" y="241807"/>
                  </a:lnTo>
                  <a:lnTo>
                    <a:pt x="800699" y="249554"/>
                  </a:lnTo>
                </a:path>
                <a:path w="1307464" h="320039">
                  <a:moveTo>
                    <a:pt x="765036" y="284534"/>
                  </a:moveTo>
                  <a:lnTo>
                    <a:pt x="743691" y="298385"/>
                  </a:lnTo>
                  <a:lnTo>
                    <a:pt x="700479" y="314819"/>
                  </a:lnTo>
                  <a:lnTo>
                    <a:pt x="671323" y="319983"/>
                  </a:lnTo>
                </a:path>
                <a:path w="1307464" h="320039">
                  <a:moveTo>
                    <a:pt x="618480" y="316462"/>
                  </a:moveTo>
                  <a:lnTo>
                    <a:pt x="606765" y="314819"/>
                  </a:lnTo>
                  <a:lnTo>
                    <a:pt x="563553" y="298385"/>
                  </a:lnTo>
                  <a:lnTo>
                    <a:pt x="528671" y="273970"/>
                  </a:lnTo>
                </a:path>
                <a:path w="1307464" h="320039">
                  <a:moveTo>
                    <a:pt x="496913" y="234999"/>
                  </a:moveTo>
                  <a:lnTo>
                    <a:pt x="483377" y="203540"/>
                  </a:lnTo>
                  <a:lnTo>
                    <a:pt x="475567" y="160813"/>
                  </a:lnTo>
                  <a:lnTo>
                    <a:pt x="479472" y="145084"/>
                  </a:lnTo>
                </a:path>
                <a:path w="1307464" h="320039">
                  <a:moveTo>
                    <a:pt x="491186" y="99070"/>
                  </a:moveTo>
                  <a:lnTo>
                    <a:pt x="500818" y="79819"/>
                  </a:lnTo>
                  <a:lnTo>
                    <a:pt x="528671" y="47891"/>
                  </a:lnTo>
                  <a:lnTo>
                    <a:pt x="555744" y="28641"/>
                  </a:lnTo>
                </a:path>
                <a:path w="1307464" h="320039">
                  <a:moveTo>
                    <a:pt x="602861" y="7042"/>
                  </a:moveTo>
                  <a:lnTo>
                    <a:pt x="606765" y="7042"/>
                  </a:lnTo>
                  <a:lnTo>
                    <a:pt x="653362" y="0"/>
                  </a:lnTo>
                  <a:lnTo>
                    <a:pt x="700479" y="7042"/>
                  </a:lnTo>
                  <a:lnTo>
                    <a:pt x="706205" y="8686"/>
                  </a:lnTo>
                </a:path>
                <a:path w="1307464" h="320039">
                  <a:moveTo>
                    <a:pt x="753583" y="28641"/>
                  </a:moveTo>
                  <a:lnTo>
                    <a:pt x="778573" y="47891"/>
                  </a:lnTo>
                  <a:lnTo>
                    <a:pt x="806426" y="79819"/>
                  </a:lnTo>
                  <a:lnTo>
                    <a:pt x="816058" y="100948"/>
                  </a:lnTo>
                </a:path>
                <a:path w="1307464" h="320039">
                  <a:moveTo>
                    <a:pt x="829855" y="146962"/>
                  </a:moveTo>
                  <a:lnTo>
                    <a:pt x="831677" y="160813"/>
                  </a:lnTo>
                </a:path>
                <a:path w="1307464" h="320039">
                  <a:moveTo>
                    <a:pt x="1307270" y="160813"/>
                  </a:moveTo>
                  <a:lnTo>
                    <a:pt x="1301544" y="203540"/>
                  </a:lnTo>
                  <a:lnTo>
                    <a:pt x="1284103" y="241807"/>
                  </a:lnTo>
                  <a:lnTo>
                    <a:pt x="1278115" y="249554"/>
                  </a:lnTo>
                </a:path>
                <a:path w="1307464" h="320039">
                  <a:moveTo>
                    <a:pt x="1242713" y="284534"/>
                  </a:moveTo>
                  <a:lnTo>
                    <a:pt x="1221367" y="298385"/>
                  </a:lnTo>
                  <a:lnTo>
                    <a:pt x="1178155" y="314819"/>
                  </a:lnTo>
                  <a:lnTo>
                    <a:pt x="1146917" y="319983"/>
                  </a:lnTo>
                </a:path>
                <a:path w="1307464" h="320039">
                  <a:moveTo>
                    <a:pt x="1095896" y="316462"/>
                  </a:moveTo>
                  <a:lnTo>
                    <a:pt x="1084442" y="314819"/>
                  </a:lnTo>
                  <a:lnTo>
                    <a:pt x="1040969" y="298385"/>
                  </a:lnTo>
                  <a:lnTo>
                    <a:pt x="1006087" y="273970"/>
                  </a:lnTo>
                  <a:lnTo>
                    <a:pt x="1004265" y="273970"/>
                  </a:lnTo>
                </a:path>
                <a:path w="1307464" h="320039">
                  <a:moveTo>
                    <a:pt x="974589" y="234999"/>
                  </a:moveTo>
                  <a:lnTo>
                    <a:pt x="958970" y="203540"/>
                  </a:lnTo>
                  <a:lnTo>
                    <a:pt x="953243" y="160813"/>
                  </a:lnTo>
                  <a:lnTo>
                    <a:pt x="955066" y="145084"/>
                  </a:lnTo>
                </a:path>
                <a:path w="1307464" h="320039">
                  <a:moveTo>
                    <a:pt x="968602" y="99070"/>
                  </a:moveTo>
                  <a:lnTo>
                    <a:pt x="976411" y="79819"/>
                  </a:lnTo>
                  <a:lnTo>
                    <a:pt x="1006087" y="47891"/>
                  </a:lnTo>
                  <a:lnTo>
                    <a:pt x="1033420" y="28641"/>
                  </a:lnTo>
                </a:path>
                <a:path w="1307464" h="320039">
                  <a:moveTo>
                    <a:pt x="1080537" y="7042"/>
                  </a:moveTo>
                  <a:lnTo>
                    <a:pt x="1084442" y="7042"/>
                  </a:lnTo>
                  <a:lnTo>
                    <a:pt x="1130778" y="0"/>
                  </a:lnTo>
                  <a:lnTo>
                    <a:pt x="1178155" y="7042"/>
                  </a:lnTo>
                  <a:lnTo>
                    <a:pt x="1183882" y="8686"/>
                  </a:lnTo>
                </a:path>
                <a:path w="1307464" h="320039">
                  <a:moveTo>
                    <a:pt x="1229176" y="28641"/>
                  </a:moveTo>
                  <a:lnTo>
                    <a:pt x="1256249" y="47891"/>
                  </a:lnTo>
                  <a:lnTo>
                    <a:pt x="1284103" y="79819"/>
                  </a:lnTo>
                  <a:lnTo>
                    <a:pt x="1293734" y="100948"/>
                  </a:lnTo>
                </a:path>
                <a:path w="1307464" h="320039">
                  <a:moveTo>
                    <a:pt x="1305448" y="146962"/>
                  </a:moveTo>
                  <a:lnTo>
                    <a:pt x="1307270" y="160813"/>
                  </a:lnTo>
                </a:path>
              </a:pathLst>
            </a:custGeom>
            <a:ln w="18434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439731" y="1660557"/>
              <a:ext cx="354330" cy="321945"/>
            </a:xfrm>
            <a:custGeom>
              <a:avLst/>
              <a:gdLst/>
              <a:ahLst/>
              <a:cxnLst/>
              <a:rect l="l" t="t" r="r" b="b"/>
              <a:pathLst>
                <a:path w="354330" h="321944">
                  <a:moveTo>
                    <a:pt x="171911" y="0"/>
                  </a:moveTo>
                  <a:lnTo>
                    <a:pt x="125157" y="7421"/>
                  </a:lnTo>
                  <a:lnTo>
                    <a:pt x="83539" y="25093"/>
                  </a:lnTo>
                  <a:lnTo>
                    <a:pt x="48636" y="51413"/>
                  </a:lnTo>
                  <a:lnTo>
                    <a:pt x="22026" y="84776"/>
                  </a:lnTo>
                  <a:lnTo>
                    <a:pt x="5288" y="123577"/>
                  </a:lnTo>
                  <a:lnTo>
                    <a:pt x="0" y="166213"/>
                  </a:lnTo>
                  <a:lnTo>
                    <a:pt x="8168" y="208588"/>
                  </a:lnTo>
                  <a:lnTo>
                    <a:pt x="27646" y="246267"/>
                  </a:lnTo>
                  <a:lnTo>
                    <a:pt x="56709" y="277843"/>
                  </a:lnTo>
                  <a:lnTo>
                    <a:pt x="93633" y="301906"/>
                  </a:lnTo>
                  <a:lnTo>
                    <a:pt x="136696" y="317049"/>
                  </a:lnTo>
                  <a:lnTo>
                    <a:pt x="184172" y="321861"/>
                  </a:lnTo>
                  <a:lnTo>
                    <a:pt x="230917" y="314440"/>
                  </a:lnTo>
                  <a:lnTo>
                    <a:pt x="272471" y="296768"/>
                  </a:lnTo>
                  <a:lnTo>
                    <a:pt x="307203" y="270448"/>
                  </a:lnTo>
                  <a:lnTo>
                    <a:pt x="333478" y="237085"/>
                  </a:lnTo>
                  <a:lnTo>
                    <a:pt x="349665" y="198284"/>
                  </a:lnTo>
                  <a:lnTo>
                    <a:pt x="354131" y="155648"/>
                  </a:lnTo>
                  <a:lnTo>
                    <a:pt x="346785" y="113273"/>
                  </a:lnTo>
                  <a:lnTo>
                    <a:pt x="327858" y="75594"/>
                  </a:lnTo>
                  <a:lnTo>
                    <a:pt x="299130" y="44018"/>
                  </a:lnTo>
                  <a:lnTo>
                    <a:pt x="262377" y="19954"/>
                  </a:lnTo>
                  <a:lnTo>
                    <a:pt x="219378" y="4812"/>
                  </a:lnTo>
                  <a:lnTo>
                    <a:pt x="171911" y="0"/>
                  </a:lnTo>
                  <a:close/>
                </a:path>
              </a:pathLst>
            </a:custGeom>
            <a:solidFill>
              <a:srgbClr val="A2A2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738936" y="1877949"/>
              <a:ext cx="354330" cy="320040"/>
            </a:xfrm>
            <a:custGeom>
              <a:avLst/>
              <a:gdLst/>
              <a:ahLst/>
              <a:cxnLst/>
              <a:rect l="l" t="t" r="r" b="b"/>
              <a:pathLst>
                <a:path w="354330" h="320039">
                  <a:moveTo>
                    <a:pt x="172536" y="0"/>
                  </a:moveTo>
                  <a:lnTo>
                    <a:pt x="125518" y="7372"/>
                  </a:lnTo>
                  <a:lnTo>
                    <a:pt x="83724" y="24937"/>
                  </a:lnTo>
                  <a:lnTo>
                    <a:pt x="48714" y="51149"/>
                  </a:lnTo>
                  <a:lnTo>
                    <a:pt x="22049" y="84463"/>
                  </a:lnTo>
                  <a:lnTo>
                    <a:pt x="5291" y="123332"/>
                  </a:lnTo>
                  <a:lnTo>
                    <a:pt x="0" y="166213"/>
                  </a:lnTo>
                  <a:lnTo>
                    <a:pt x="8168" y="208416"/>
                  </a:lnTo>
                  <a:lnTo>
                    <a:pt x="27646" y="245989"/>
                  </a:lnTo>
                  <a:lnTo>
                    <a:pt x="56709" y="277432"/>
                  </a:lnTo>
                  <a:lnTo>
                    <a:pt x="93633" y="301246"/>
                  </a:lnTo>
                  <a:lnTo>
                    <a:pt x="136696" y="315929"/>
                  </a:lnTo>
                  <a:lnTo>
                    <a:pt x="184172" y="319983"/>
                  </a:lnTo>
                  <a:lnTo>
                    <a:pt x="230908" y="313353"/>
                  </a:lnTo>
                  <a:lnTo>
                    <a:pt x="272460" y="296211"/>
                  </a:lnTo>
                  <a:lnTo>
                    <a:pt x="307193" y="270213"/>
                  </a:lnTo>
                  <a:lnTo>
                    <a:pt x="333472" y="237016"/>
                  </a:lnTo>
                  <a:lnTo>
                    <a:pt x="349663" y="198275"/>
                  </a:lnTo>
                  <a:lnTo>
                    <a:pt x="354131" y="155648"/>
                  </a:lnTo>
                  <a:lnTo>
                    <a:pt x="346779" y="113273"/>
                  </a:lnTo>
                  <a:lnTo>
                    <a:pt x="327870" y="75594"/>
                  </a:lnTo>
                  <a:lnTo>
                    <a:pt x="299198" y="44018"/>
                  </a:lnTo>
                  <a:lnTo>
                    <a:pt x="262556" y="19954"/>
                  </a:lnTo>
                  <a:lnTo>
                    <a:pt x="219738" y="4812"/>
                  </a:lnTo>
                  <a:lnTo>
                    <a:pt x="172536" y="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038792" y="2095340"/>
              <a:ext cx="354330" cy="320040"/>
            </a:xfrm>
            <a:custGeom>
              <a:avLst/>
              <a:gdLst/>
              <a:ahLst/>
              <a:cxnLst/>
              <a:rect l="l" t="t" r="r" b="b"/>
              <a:pathLst>
                <a:path w="354329" h="320039">
                  <a:moveTo>
                    <a:pt x="171937" y="0"/>
                  </a:moveTo>
                  <a:lnTo>
                    <a:pt x="125161" y="7249"/>
                  </a:lnTo>
                  <a:lnTo>
                    <a:pt x="83529" y="24502"/>
                  </a:lnTo>
                  <a:lnTo>
                    <a:pt x="48620" y="50298"/>
                  </a:lnTo>
                  <a:lnTo>
                    <a:pt x="22010" y="83176"/>
                  </a:lnTo>
                  <a:lnTo>
                    <a:pt x="5277" y="121675"/>
                  </a:lnTo>
                  <a:lnTo>
                    <a:pt x="0" y="164335"/>
                  </a:lnTo>
                  <a:lnTo>
                    <a:pt x="8154" y="207327"/>
                  </a:lnTo>
                  <a:lnTo>
                    <a:pt x="27600" y="245415"/>
                  </a:lnTo>
                  <a:lnTo>
                    <a:pt x="56592" y="277139"/>
                  </a:lnTo>
                  <a:lnTo>
                    <a:pt x="93385" y="301037"/>
                  </a:lnTo>
                  <a:lnTo>
                    <a:pt x="136233" y="315649"/>
                  </a:lnTo>
                  <a:lnTo>
                    <a:pt x="183391" y="319514"/>
                  </a:lnTo>
                  <a:lnTo>
                    <a:pt x="230477" y="312837"/>
                  </a:lnTo>
                  <a:lnTo>
                    <a:pt x="272264" y="295759"/>
                  </a:lnTo>
                  <a:lnTo>
                    <a:pt x="307138" y="269890"/>
                  </a:lnTo>
                  <a:lnTo>
                    <a:pt x="333486" y="236842"/>
                  </a:lnTo>
                  <a:lnTo>
                    <a:pt x="349696" y="198224"/>
                  </a:lnTo>
                  <a:lnTo>
                    <a:pt x="354157" y="155648"/>
                  </a:lnTo>
                  <a:lnTo>
                    <a:pt x="346751" y="113143"/>
                  </a:lnTo>
                  <a:lnTo>
                    <a:pt x="327798" y="75176"/>
                  </a:lnTo>
                  <a:lnTo>
                    <a:pt x="299068" y="43314"/>
                  </a:lnTo>
                  <a:lnTo>
                    <a:pt x="262333" y="19120"/>
                  </a:lnTo>
                  <a:lnTo>
                    <a:pt x="219366" y="4160"/>
                  </a:lnTo>
                  <a:lnTo>
                    <a:pt x="171937" y="0"/>
                  </a:lnTo>
                  <a:close/>
                </a:path>
              </a:pathLst>
            </a:custGeom>
            <a:solidFill>
              <a:srgbClr val="8B8B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338023" y="2312732"/>
              <a:ext cx="354330" cy="320040"/>
            </a:xfrm>
            <a:custGeom>
              <a:avLst/>
              <a:gdLst/>
              <a:ahLst/>
              <a:cxnLst/>
              <a:rect l="l" t="t" r="r" b="b"/>
              <a:pathLst>
                <a:path w="354329" h="320039">
                  <a:moveTo>
                    <a:pt x="171807" y="0"/>
                  </a:moveTo>
                  <a:lnTo>
                    <a:pt x="125041" y="6678"/>
                  </a:lnTo>
                  <a:lnTo>
                    <a:pt x="83416" y="23772"/>
                  </a:lnTo>
                  <a:lnTo>
                    <a:pt x="48516" y="49682"/>
                  </a:lnTo>
                  <a:lnTo>
                    <a:pt x="21924" y="82810"/>
                  </a:lnTo>
                  <a:lnTo>
                    <a:pt x="5224" y="121561"/>
                  </a:lnTo>
                  <a:lnTo>
                    <a:pt x="0" y="164335"/>
                  </a:lnTo>
                  <a:lnTo>
                    <a:pt x="8173" y="206626"/>
                  </a:lnTo>
                  <a:lnTo>
                    <a:pt x="27641" y="244424"/>
                  </a:lnTo>
                  <a:lnTo>
                    <a:pt x="56683" y="276170"/>
                  </a:lnTo>
                  <a:lnTo>
                    <a:pt x="93578" y="300307"/>
                  </a:lnTo>
                  <a:lnTo>
                    <a:pt x="136604" y="315274"/>
                  </a:lnTo>
                  <a:lnTo>
                    <a:pt x="184042" y="319514"/>
                  </a:lnTo>
                  <a:lnTo>
                    <a:pt x="230799" y="312125"/>
                  </a:lnTo>
                  <a:lnTo>
                    <a:pt x="272365" y="294524"/>
                  </a:lnTo>
                  <a:lnTo>
                    <a:pt x="307105" y="268276"/>
                  </a:lnTo>
                  <a:lnTo>
                    <a:pt x="333385" y="234946"/>
                  </a:lnTo>
                  <a:lnTo>
                    <a:pt x="349570" y="196099"/>
                  </a:lnTo>
                  <a:lnTo>
                    <a:pt x="354027" y="153301"/>
                  </a:lnTo>
                  <a:lnTo>
                    <a:pt x="346711" y="111132"/>
                  </a:lnTo>
                  <a:lnTo>
                    <a:pt x="327783" y="73646"/>
                  </a:lnTo>
                  <a:lnTo>
                    <a:pt x="299035" y="42316"/>
                  </a:lnTo>
                  <a:lnTo>
                    <a:pt x="262261" y="18615"/>
                  </a:lnTo>
                  <a:lnTo>
                    <a:pt x="219254" y="4019"/>
                  </a:lnTo>
                  <a:lnTo>
                    <a:pt x="171807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637124" y="2530124"/>
              <a:ext cx="354965" cy="319405"/>
            </a:xfrm>
            <a:custGeom>
              <a:avLst/>
              <a:gdLst/>
              <a:ahLst/>
              <a:cxnLst/>
              <a:rect l="l" t="t" r="r" b="b"/>
              <a:pathLst>
                <a:path w="354964" h="319405">
                  <a:moveTo>
                    <a:pt x="172588" y="0"/>
                  </a:moveTo>
                  <a:lnTo>
                    <a:pt x="125601" y="6676"/>
                  </a:lnTo>
                  <a:lnTo>
                    <a:pt x="83821" y="23754"/>
                  </a:lnTo>
                  <a:lnTo>
                    <a:pt x="48808" y="49623"/>
                  </a:lnTo>
                  <a:lnTo>
                    <a:pt x="22126" y="82671"/>
                  </a:lnTo>
                  <a:lnTo>
                    <a:pt x="5336" y="121289"/>
                  </a:lnTo>
                  <a:lnTo>
                    <a:pt x="0" y="163865"/>
                  </a:lnTo>
                  <a:lnTo>
                    <a:pt x="8228" y="206239"/>
                  </a:lnTo>
                  <a:lnTo>
                    <a:pt x="27824" y="243911"/>
                  </a:lnTo>
                  <a:lnTo>
                    <a:pt x="57008" y="275466"/>
                  </a:lnTo>
                  <a:lnTo>
                    <a:pt x="94002" y="299489"/>
                  </a:lnTo>
                  <a:lnTo>
                    <a:pt x="137026" y="314565"/>
                  </a:lnTo>
                  <a:lnTo>
                    <a:pt x="184302" y="319279"/>
                  </a:lnTo>
                  <a:lnTo>
                    <a:pt x="231098" y="311989"/>
                  </a:lnTo>
                  <a:lnTo>
                    <a:pt x="272760" y="294455"/>
                  </a:lnTo>
                  <a:lnTo>
                    <a:pt x="307626" y="268247"/>
                  </a:lnTo>
                  <a:lnTo>
                    <a:pt x="334031" y="234938"/>
                  </a:lnTo>
                  <a:lnTo>
                    <a:pt x="350312" y="196098"/>
                  </a:lnTo>
                  <a:lnTo>
                    <a:pt x="354808" y="153301"/>
                  </a:lnTo>
                  <a:lnTo>
                    <a:pt x="347185" y="111100"/>
                  </a:lnTo>
                  <a:lnTo>
                    <a:pt x="328101" y="73542"/>
                  </a:lnTo>
                  <a:lnTo>
                    <a:pt x="299328" y="42140"/>
                  </a:lnTo>
                  <a:lnTo>
                    <a:pt x="262637" y="18407"/>
                  </a:lnTo>
                  <a:lnTo>
                    <a:pt x="219800" y="3856"/>
                  </a:lnTo>
                  <a:lnTo>
                    <a:pt x="172588" y="0"/>
                  </a:lnTo>
                  <a:close/>
                </a:path>
              </a:pathLst>
            </a:custGeom>
            <a:solidFill>
              <a:srgbClr val="7575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865895" y="1619708"/>
              <a:ext cx="1478280" cy="779780"/>
            </a:xfrm>
            <a:custGeom>
              <a:avLst/>
              <a:gdLst/>
              <a:ahLst/>
              <a:cxnLst/>
              <a:rect l="l" t="t" r="r" b="b"/>
              <a:pathLst>
                <a:path w="1478279" h="779780">
                  <a:moveTo>
                    <a:pt x="673354" y="401681"/>
                  </a:moveTo>
                  <a:lnTo>
                    <a:pt x="0" y="401681"/>
                  </a:lnTo>
                  <a:lnTo>
                    <a:pt x="0" y="1878"/>
                  </a:lnTo>
                  <a:lnTo>
                    <a:pt x="830401" y="1878"/>
                  </a:lnTo>
                </a:path>
                <a:path w="1478279" h="779780">
                  <a:moveTo>
                    <a:pt x="1201973" y="779417"/>
                  </a:moveTo>
                  <a:lnTo>
                    <a:pt x="1201973" y="779417"/>
                  </a:lnTo>
                  <a:lnTo>
                    <a:pt x="671427" y="399803"/>
                  </a:lnTo>
                </a:path>
                <a:path w="1478279" h="779780">
                  <a:moveTo>
                    <a:pt x="828449" y="0"/>
                  </a:moveTo>
                  <a:lnTo>
                    <a:pt x="828449" y="0"/>
                  </a:lnTo>
                  <a:lnTo>
                    <a:pt x="1477854" y="465068"/>
                  </a:lnTo>
                </a:path>
              </a:pathLst>
            </a:custGeom>
            <a:ln w="374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870424" y="1586606"/>
              <a:ext cx="0" cy="485775"/>
            </a:xfrm>
            <a:custGeom>
              <a:avLst/>
              <a:gdLst/>
              <a:ahLst/>
              <a:cxnLst/>
              <a:rect l="l" t="t" r="r" b="b"/>
              <a:pathLst>
                <a:path h="485775">
                  <a:moveTo>
                    <a:pt x="0" y="0"/>
                  </a:moveTo>
                  <a:lnTo>
                    <a:pt x="0" y="0"/>
                  </a:lnTo>
                  <a:lnTo>
                    <a:pt x="0" y="485492"/>
                  </a:lnTo>
                </a:path>
              </a:pathLst>
            </a:custGeom>
            <a:ln w="51050">
              <a:solidFill>
                <a:srgbClr val="FDFD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9605" y="381762"/>
            <a:ext cx="376301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0" dirty="0"/>
              <a:t>Types</a:t>
            </a:r>
            <a:r>
              <a:rPr sz="4400" spc="-125" dirty="0"/>
              <a:t> </a:t>
            </a:r>
            <a:r>
              <a:rPr sz="4400" dirty="0"/>
              <a:t>of</a:t>
            </a:r>
            <a:r>
              <a:rPr sz="4400" spc="-190" dirty="0"/>
              <a:t> </a:t>
            </a:r>
            <a:r>
              <a:rPr sz="4400" spc="-10" dirty="0"/>
              <a:t>Threats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07542" y="1164081"/>
            <a:ext cx="7698740" cy="4122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58800" indent="-342900">
              <a:lnSpc>
                <a:spcPct val="100000"/>
              </a:lnSpc>
              <a:spcBef>
                <a:spcPts val="95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</a:tabLst>
            </a:pPr>
            <a:r>
              <a:rPr sz="2800" dirty="0">
                <a:solidFill>
                  <a:srgbClr val="484848"/>
                </a:solidFill>
                <a:latin typeface="Times New Roman"/>
                <a:cs typeface="Times New Roman"/>
              </a:rPr>
              <a:t>An</a:t>
            </a:r>
            <a:r>
              <a:rPr sz="2800" spc="-35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484848"/>
                </a:solidFill>
                <a:latin typeface="Times New Roman"/>
                <a:cs typeface="Times New Roman"/>
              </a:rPr>
              <a:t>interception</a:t>
            </a:r>
            <a:r>
              <a:rPr sz="2800" b="1" spc="-35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84848"/>
                </a:solidFill>
                <a:latin typeface="Times New Roman"/>
                <a:cs typeface="Times New Roman"/>
              </a:rPr>
              <a:t>means</a:t>
            </a:r>
            <a:r>
              <a:rPr sz="2800" spc="-35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84848"/>
                </a:solidFill>
                <a:latin typeface="Times New Roman"/>
                <a:cs typeface="Times New Roman"/>
              </a:rPr>
              <a:t>that</a:t>
            </a:r>
            <a:r>
              <a:rPr sz="2800" spc="-50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84848"/>
                </a:solidFill>
                <a:latin typeface="Times New Roman"/>
                <a:cs typeface="Times New Roman"/>
              </a:rPr>
              <a:t>some</a:t>
            </a:r>
            <a:r>
              <a:rPr sz="2800" spc="-45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i="1" spc="-10" dirty="0">
                <a:solidFill>
                  <a:srgbClr val="484848"/>
                </a:solidFill>
                <a:latin typeface="Times New Roman"/>
                <a:cs typeface="Times New Roman"/>
              </a:rPr>
              <a:t>unauthorized </a:t>
            </a:r>
            <a:r>
              <a:rPr sz="2800" i="1" dirty="0">
                <a:solidFill>
                  <a:srgbClr val="484848"/>
                </a:solidFill>
                <a:latin typeface="Times New Roman"/>
                <a:cs typeface="Times New Roman"/>
              </a:rPr>
              <a:t>party</a:t>
            </a:r>
            <a:r>
              <a:rPr sz="2800" i="1" spc="-35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484848"/>
                </a:solidFill>
                <a:latin typeface="Times New Roman"/>
                <a:cs typeface="Times New Roman"/>
              </a:rPr>
              <a:t>has</a:t>
            </a:r>
            <a:r>
              <a:rPr sz="2800" i="1" spc="-30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484848"/>
                </a:solidFill>
                <a:latin typeface="Times New Roman"/>
                <a:cs typeface="Times New Roman"/>
              </a:rPr>
              <a:t>gained</a:t>
            </a:r>
            <a:r>
              <a:rPr sz="2800" i="1" spc="-30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484848"/>
                </a:solidFill>
                <a:latin typeface="Times New Roman"/>
                <a:cs typeface="Times New Roman"/>
              </a:rPr>
              <a:t>access</a:t>
            </a:r>
            <a:r>
              <a:rPr sz="2800" i="1" spc="5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84848"/>
                </a:solidFill>
                <a:latin typeface="Times New Roman"/>
                <a:cs typeface="Times New Roman"/>
              </a:rPr>
              <a:t>to</a:t>
            </a:r>
            <a:r>
              <a:rPr sz="2800" spc="-20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84848"/>
                </a:solidFill>
                <a:latin typeface="Times New Roman"/>
                <a:cs typeface="Times New Roman"/>
              </a:rPr>
              <a:t>an</a:t>
            </a:r>
            <a:r>
              <a:rPr sz="2800" spc="-20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484848"/>
                </a:solidFill>
                <a:latin typeface="Times New Roman"/>
                <a:cs typeface="Times New Roman"/>
              </a:rPr>
              <a:t>asset</a:t>
            </a:r>
            <a:endParaRPr sz="2800">
              <a:latin typeface="Times New Roman"/>
              <a:cs typeface="Times New Roman"/>
            </a:endParaRPr>
          </a:p>
          <a:p>
            <a:pPr marL="355600" marR="400050" indent="-342900">
              <a:lnSpc>
                <a:spcPct val="100000"/>
              </a:lnSpc>
              <a:spcBef>
                <a:spcPts val="675"/>
              </a:spcBef>
              <a:buFont typeface="Wingdings"/>
              <a:buChar char=""/>
              <a:tabLst>
                <a:tab pos="355600" algn="l"/>
                <a:tab pos="443865" algn="l"/>
              </a:tabLst>
            </a:pPr>
            <a:r>
              <a:rPr sz="1650" dirty="0">
                <a:solidFill>
                  <a:srgbClr val="3333CC"/>
                </a:solidFill>
                <a:latin typeface="Times New Roman"/>
                <a:cs typeface="Times New Roman"/>
              </a:rPr>
              <a:t>	</a:t>
            </a:r>
            <a:r>
              <a:rPr sz="2800" dirty="0">
                <a:solidFill>
                  <a:srgbClr val="484848"/>
                </a:solidFill>
                <a:latin typeface="Times New Roman"/>
                <a:cs typeface="Times New Roman"/>
              </a:rPr>
              <a:t>an</a:t>
            </a:r>
            <a:r>
              <a:rPr sz="2800" spc="-30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484848"/>
                </a:solidFill>
                <a:latin typeface="Times New Roman"/>
                <a:cs typeface="Times New Roman"/>
              </a:rPr>
              <a:t>interruption</a:t>
            </a:r>
            <a:r>
              <a:rPr sz="2800" dirty="0">
                <a:solidFill>
                  <a:srgbClr val="484848"/>
                </a:solidFill>
                <a:latin typeface="Times New Roman"/>
                <a:cs typeface="Times New Roman"/>
              </a:rPr>
              <a:t>,</a:t>
            </a:r>
            <a:r>
              <a:rPr sz="2800" spc="-25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84848"/>
                </a:solidFill>
                <a:latin typeface="Times New Roman"/>
                <a:cs typeface="Times New Roman"/>
              </a:rPr>
              <a:t>an</a:t>
            </a:r>
            <a:r>
              <a:rPr sz="2800" spc="-5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484848"/>
                </a:solidFill>
                <a:latin typeface="Times New Roman"/>
                <a:cs typeface="Times New Roman"/>
              </a:rPr>
              <a:t>asset</a:t>
            </a:r>
            <a:r>
              <a:rPr sz="2800" i="1" spc="-35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484848"/>
                </a:solidFill>
                <a:latin typeface="Times New Roman"/>
                <a:cs typeface="Times New Roman"/>
              </a:rPr>
              <a:t>of</a:t>
            </a:r>
            <a:r>
              <a:rPr sz="2800" i="1" spc="-30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484848"/>
                </a:solidFill>
                <a:latin typeface="Times New Roman"/>
                <a:cs typeface="Times New Roman"/>
              </a:rPr>
              <a:t>the</a:t>
            </a:r>
            <a:r>
              <a:rPr sz="2800" i="1" spc="-30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484848"/>
                </a:solidFill>
                <a:latin typeface="Times New Roman"/>
                <a:cs typeface="Times New Roman"/>
              </a:rPr>
              <a:t>system</a:t>
            </a:r>
            <a:r>
              <a:rPr sz="2800" i="1" spc="-20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i="1" spc="-10" dirty="0">
                <a:solidFill>
                  <a:srgbClr val="484848"/>
                </a:solidFill>
                <a:latin typeface="Times New Roman"/>
                <a:cs typeface="Times New Roman"/>
              </a:rPr>
              <a:t>becomes </a:t>
            </a:r>
            <a:r>
              <a:rPr sz="2800" i="1" dirty="0">
                <a:solidFill>
                  <a:srgbClr val="484848"/>
                </a:solidFill>
                <a:latin typeface="Times New Roman"/>
                <a:cs typeface="Times New Roman"/>
              </a:rPr>
              <a:t>lost,</a:t>
            </a:r>
            <a:r>
              <a:rPr sz="2800" i="1" spc="-50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484848"/>
                </a:solidFill>
                <a:latin typeface="Times New Roman"/>
                <a:cs typeface="Times New Roman"/>
              </a:rPr>
              <a:t>unavailable,</a:t>
            </a:r>
            <a:r>
              <a:rPr sz="2800" i="1" spc="-70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484848"/>
                </a:solidFill>
                <a:latin typeface="Times New Roman"/>
                <a:cs typeface="Times New Roman"/>
              </a:rPr>
              <a:t>or</a:t>
            </a:r>
            <a:r>
              <a:rPr sz="2800" i="1" spc="-40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i="1" spc="-10" dirty="0">
                <a:solidFill>
                  <a:srgbClr val="484848"/>
                </a:solidFill>
                <a:latin typeface="Times New Roman"/>
                <a:cs typeface="Times New Roman"/>
              </a:rPr>
              <a:t>unusable</a:t>
            </a:r>
            <a:r>
              <a:rPr sz="2800" spc="-10" dirty="0">
                <a:solidFill>
                  <a:srgbClr val="484848"/>
                </a:solidFill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675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4965" algn="l"/>
              </a:tabLst>
            </a:pPr>
            <a:r>
              <a:rPr sz="2800" dirty="0">
                <a:solidFill>
                  <a:srgbClr val="484848"/>
                </a:solidFill>
                <a:latin typeface="Times New Roman"/>
                <a:cs typeface="Times New Roman"/>
              </a:rPr>
              <a:t>If</a:t>
            </a:r>
            <a:r>
              <a:rPr sz="2800" spc="-20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84848"/>
                </a:solidFill>
                <a:latin typeface="Times New Roman"/>
                <a:cs typeface="Times New Roman"/>
              </a:rPr>
              <a:t>an</a:t>
            </a:r>
            <a:r>
              <a:rPr sz="2800" spc="-35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84848"/>
                </a:solidFill>
                <a:latin typeface="Times New Roman"/>
                <a:cs typeface="Times New Roman"/>
              </a:rPr>
              <a:t>unauthorized</a:t>
            </a:r>
            <a:r>
              <a:rPr sz="2800" spc="-60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84848"/>
                </a:solidFill>
                <a:latin typeface="Times New Roman"/>
                <a:cs typeface="Times New Roman"/>
              </a:rPr>
              <a:t>party</a:t>
            </a:r>
            <a:r>
              <a:rPr sz="2800" spc="-35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84848"/>
                </a:solidFill>
                <a:latin typeface="Times New Roman"/>
                <a:cs typeface="Times New Roman"/>
              </a:rPr>
              <a:t>not</a:t>
            </a:r>
            <a:r>
              <a:rPr sz="2800" spc="-40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84848"/>
                </a:solidFill>
                <a:latin typeface="Times New Roman"/>
                <a:cs typeface="Times New Roman"/>
              </a:rPr>
              <a:t>only</a:t>
            </a:r>
            <a:r>
              <a:rPr sz="2800" spc="-50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84848"/>
                </a:solidFill>
                <a:latin typeface="Times New Roman"/>
                <a:cs typeface="Times New Roman"/>
              </a:rPr>
              <a:t>accesses</a:t>
            </a:r>
            <a:r>
              <a:rPr sz="2800" spc="-35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484848"/>
                </a:solidFill>
                <a:latin typeface="Times New Roman"/>
                <a:cs typeface="Times New Roman"/>
              </a:rPr>
              <a:t>but</a:t>
            </a:r>
            <a:endParaRPr sz="28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</a:pPr>
            <a:r>
              <a:rPr sz="2800" i="1" dirty="0">
                <a:solidFill>
                  <a:srgbClr val="484848"/>
                </a:solidFill>
                <a:latin typeface="Times New Roman"/>
                <a:cs typeface="Times New Roman"/>
              </a:rPr>
              <a:t>tampers</a:t>
            </a:r>
            <a:r>
              <a:rPr sz="2800" i="1" spc="-30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84848"/>
                </a:solidFill>
                <a:latin typeface="Times New Roman"/>
                <a:cs typeface="Times New Roman"/>
              </a:rPr>
              <a:t>with</a:t>
            </a:r>
            <a:r>
              <a:rPr sz="2800" spc="-30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84848"/>
                </a:solidFill>
                <a:latin typeface="Times New Roman"/>
                <a:cs typeface="Times New Roman"/>
              </a:rPr>
              <a:t>an</a:t>
            </a:r>
            <a:r>
              <a:rPr sz="2800" spc="-30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84848"/>
                </a:solidFill>
                <a:latin typeface="Times New Roman"/>
                <a:cs typeface="Times New Roman"/>
              </a:rPr>
              <a:t>asset,</a:t>
            </a:r>
            <a:r>
              <a:rPr sz="2800" spc="-30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84848"/>
                </a:solidFill>
                <a:latin typeface="Times New Roman"/>
                <a:cs typeface="Times New Roman"/>
              </a:rPr>
              <a:t>the</a:t>
            </a:r>
            <a:r>
              <a:rPr sz="2800" spc="-30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84848"/>
                </a:solidFill>
                <a:latin typeface="Times New Roman"/>
                <a:cs typeface="Times New Roman"/>
              </a:rPr>
              <a:t>threat</a:t>
            </a:r>
            <a:r>
              <a:rPr sz="2800" spc="-35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84848"/>
                </a:solidFill>
                <a:latin typeface="Times New Roman"/>
                <a:cs typeface="Times New Roman"/>
              </a:rPr>
              <a:t>is</a:t>
            </a:r>
            <a:r>
              <a:rPr sz="2800" spc="-30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84848"/>
                </a:solidFill>
                <a:latin typeface="Times New Roman"/>
                <a:cs typeface="Times New Roman"/>
              </a:rPr>
              <a:t>a</a:t>
            </a:r>
            <a:r>
              <a:rPr sz="2800" spc="-20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484848"/>
                </a:solidFill>
                <a:latin typeface="Times New Roman"/>
                <a:cs typeface="Times New Roman"/>
              </a:rPr>
              <a:t>modification</a:t>
            </a:r>
            <a:r>
              <a:rPr sz="2800" spc="-10" dirty="0">
                <a:solidFill>
                  <a:srgbClr val="484848"/>
                </a:solidFill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670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4965" algn="l"/>
              </a:tabLst>
            </a:pPr>
            <a:r>
              <a:rPr sz="2800" spc="-20" dirty="0">
                <a:solidFill>
                  <a:srgbClr val="484848"/>
                </a:solidFill>
                <a:latin typeface="Times New Roman"/>
                <a:cs typeface="Times New Roman"/>
              </a:rPr>
              <a:t>Finally,</a:t>
            </a:r>
            <a:r>
              <a:rPr sz="2800" spc="-50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84848"/>
                </a:solidFill>
                <a:latin typeface="Times New Roman"/>
                <a:cs typeface="Times New Roman"/>
              </a:rPr>
              <a:t>an</a:t>
            </a:r>
            <a:r>
              <a:rPr sz="2800" spc="-30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84848"/>
                </a:solidFill>
                <a:latin typeface="Times New Roman"/>
                <a:cs typeface="Times New Roman"/>
              </a:rPr>
              <a:t>unauthorized</a:t>
            </a:r>
            <a:r>
              <a:rPr sz="2800" spc="-50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84848"/>
                </a:solidFill>
                <a:latin typeface="Times New Roman"/>
                <a:cs typeface="Times New Roman"/>
              </a:rPr>
              <a:t>party</a:t>
            </a:r>
            <a:r>
              <a:rPr sz="2800" spc="-20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84848"/>
                </a:solidFill>
                <a:latin typeface="Times New Roman"/>
                <a:cs typeface="Times New Roman"/>
              </a:rPr>
              <a:t>might</a:t>
            </a:r>
            <a:r>
              <a:rPr sz="2800" spc="-35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484848"/>
                </a:solidFill>
                <a:latin typeface="Times New Roman"/>
                <a:cs typeface="Times New Roman"/>
              </a:rPr>
              <a:t>create</a:t>
            </a:r>
            <a:endParaRPr sz="2800">
              <a:latin typeface="Times New Roman"/>
              <a:cs typeface="Times New Roman"/>
            </a:endParaRPr>
          </a:p>
          <a:p>
            <a:pPr marL="355600" marR="5080">
              <a:lnSpc>
                <a:spcPct val="100000"/>
              </a:lnSpc>
              <a:spcBef>
                <a:spcPts val="5"/>
              </a:spcBef>
            </a:pPr>
            <a:r>
              <a:rPr sz="2800" dirty="0">
                <a:solidFill>
                  <a:srgbClr val="484848"/>
                </a:solidFill>
                <a:latin typeface="Times New Roman"/>
                <a:cs typeface="Times New Roman"/>
              </a:rPr>
              <a:t>a</a:t>
            </a:r>
            <a:r>
              <a:rPr sz="2800" spc="-45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484848"/>
                </a:solidFill>
                <a:latin typeface="Times New Roman"/>
                <a:cs typeface="Times New Roman"/>
              </a:rPr>
              <a:t>fabrication</a:t>
            </a:r>
            <a:r>
              <a:rPr sz="2800" b="1" spc="-25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84848"/>
                </a:solidFill>
                <a:latin typeface="Times New Roman"/>
                <a:cs typeface="Times New Roman"/>
              </a:rPr>
              <a:t>of</a:t>
            </a:r>
            <a:r>
              <a:rPr sz="2800" spc="-30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484848"/>
                </a:solidFill>
                <a:latin typeface="Times New Roman"/>
                <a:cs typeface="Times New Roman"/>
              </a:rPr>
              <a:t>counterfeit</a:t>
            </a:r>
            <a:r>
              <a:rPr sz="2800" i="1" spc="-60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484848"/>
                </a:solidFill>
                <a:latin typeface="Times New Roman"/>
                <a:cs typeface="Times New Roman"/>
              </a:rPr>
              <a:t>objects</a:t>
            </a:r>
            <a:r>
              <a:rPr sz="2800" i="1" spc="-50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84848"/>
                </a:solidFill>
                <a:latin typeface="Times New Roman"/>
                <a:cs typeface="Times New Roman"/>
              </a:rPr>
              <a:t>on</a:t>
            </a:r>
            <a:r>
              <a:rPr sz="2800" spc="-30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84848"/>
                </a:solidFill>
                <a:latin typeface="Times New Roman"/>
                <a:cs typeface="Times New Roman"/>
              </a:rPr>
              <a:t>a</a:t>
            </a:r>
            <a:r>
              <a:rPr sz="2800" spc="-40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484848"/>
                </a:solidFill>
                <a:latin typeface="Times New Roman"/>
                <a:cs typeface="Times New Roman"/>
              </a:rPr>
              <a:t>computing system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-4572"/>
            <a:ext cx="9153525" cy="1381125"/>
            <a:chOff x="-4572" y="-4572"/>
            <a:chExt cx="9153525" cy="138112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371600"/>
            </a:xfrm>
            <a:custGeom>
              <a:avLst/>
              <a:gdLst/>
              <a:ahLst/>
              <a:cxnLst/>
              <a:rect l="l" t="t" r="r" b="b"/>
              <a:pathLst>
                <a:path w="9144000" h="1371600">
                  <a:moveTo>
                    <a:pt x="914400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9144000" y="1371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33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1371600"/>
            </a:xfrm>
            <a:custGeom>
              <a:avLst/>
              <a:gdLst/>
              <a:ahLst/>
              <a:cxnLst/>
              <a:rect l="l" t="t" r="r" b="b"/>
              <a:pathLst>
                <a:path w="9144000" h="1371600">
                  <a:moveTo>
                    <a:pt x="0" y="1371600"/>
                  </a:moveTo>
                  <a:lnTo>
                    <a:pt x="9144000" y="13716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371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80" y="324612"/>
              <a:ext cx="2439924" cy="89915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07340" y="425957"/>
            <a:ext cx="19316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65" dirty="0">
                <a:solidFill>
                  <a:srgbClr val="000000"/>
                </a:solidFill>
                <a:latin typeface="Times New Roman"/>
                <a:cs typeface="Times New Roman"/>
              </a:rPr>
              <a:t>ATTACKS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0727" y="1821179"/>
            <a:ext cx="118872" cy="118872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708659" y="1524000"/>
            <a:ext cx="8057515" cy="1647825"/>
            <a:chOff x="708659" y="1524000"/>
            <a:chExt cx="8057515" cy="164782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9752" y="1749129"/>
              <a:ext cx="570664" cy="27379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6712" y="1749129"/>
              <a:ext cx="772668" cy="27379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88811" y="1749129"/>
              <a:ext cx="814817" cy="34680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64638" y="1749129"/>
              <a:ext cx="378723" cy="34680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30872" y="1749129"/>
              <a:ext cx="1173894" cy="34680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54624" y="1524000"/>
              <a:ext cx="826007" cy="78943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11239" y="1530095"/>
              <a:ext cx="2654808" cy="78943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8659" y="1956816"/>
              <a:ext cx="1767839" cy="78943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06751" y="1956816"/>
              <a:ext cx="1024127" cy="78943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61131" y="1956816"/>
              <a:ext cx="2086356" cy="78943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78095" y="1950719"/>
              <a:ext cx="826008" cy="78943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34712" y="1956816"/>
              <a:ext cx="1001267" cy="78943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66231" y="1956816"/>
              <a:ext cx="804672" cy="78943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01156" y="1956816"/>
              <a:ext cx="2029968" cy="78943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61376" y="1956816"/>
              <a:ext cx="804672" cy="78943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08659" y="2382011"/>
              <a:ext cx="1613916" cy="78943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40051" y="2382011"/>
              <a:ext cx="1498091" cy="78943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968752" y="2382011"/>
              <a:ext cx="557784" cy="789431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0727" y="3526535"/>
            <a:ext cx="118872" cy="118872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960119" y="3235451"/>
            <a:ext cx="3378835" cy="1643380"/>
            <a:chOff x="960119" y="3235451"/>
            <a:chExt cx="3378835" cy="1643380"/>
          </a:xfrm>
        </p:grpSpPr>
        <p:pic>
          <p:nvPicPr>
            <p:cNvPr id="29" name="object 2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60119" y="3459048"/>
              <a:ext cx="822959" cy="34223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32203" y="3235451"/>
              <a:ext cx="766571" cy="78943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004059" y="3235451"/>
              <a:ext cx="1556003" cy="78943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81099" y="3692651"/>
              <a:ext cx="562356" cy="73609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623059" y="3662171"/>
              <a:ext cx="1554480" cy="78943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782824" y="3662171"/>
              <a:ext cx="1556003" cy="78943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81099" y="4119371"/>
              <a:ext cx="562356" cy="73609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623059" y="4088891"/>
              <a:ext cx="1374648" cy="78943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602991" y="4088891"/>
              <a:ext cx="1556004" cy="789432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459740" y="1603094"/>
            <a:ext cx="8073390" cy="303022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467359" marR="5080" indent="-455295" algn="just">
              <a:lnSpc>
                <a:spcPct val="96800"/>
              </a:lnSpc>
              <a:spcBef>
                <a:spcPts val="210"/>
              </a:spcBef>
              <a:buFont typeface="Arial"/>
              <a:buChar char="•"/>
              <a:tabLst>
                <a:tab pos="469900" algn="l"/>
              </a:tabLst>
            </a:pPr>
            <a:r>
              <a:rPr sz="2800" b="1" i="1" dirty="0">
                <a:latin typeface="Times New Roman"/>
                <a:cs typeface="Times New Roman"/>
              </a:rPr>
              <a:t>The</a:t>
            </a:r>
            <a:r>
              <a:rPr sz="2800" b="1" i="1" spc="275" dirty="0">
                <a:latin typeface="Times New Roman"/>
                <a:cs typeface="Times New Roman"/>
              </a:rPr>
              <a:t>   </a:t>
            </a:r>
            <a:r>
              <a:rPr sz="2800" b="1" i="1" dirty="0">
                <a:latin typeface="Times New Roman"/>
                <a:cs typeface="Times New Roman"/>
              </a:rPr>
              <a:t>three</a:t>
            </a:r>
            <a:r>
              <a:rPr sz="2800" b="1" i="1" spc="285" dirty="0">
                <a:latin typeface="Times New Roman"/>
                <a:cs typeface="Times New Roman"/>
              </a:rPr>
              <a:t>   </a:t>
            </a:r>
            <a:r>
              <a:rPr sz="2800" b="1" i="1" dirty="0">
                <a:latin typeface="Times New Roman"/>
                <a:cs typeface="Times New Roman"/>
              </a:rPr>
              <a:t>goals</a:t>
            </a:r>
            <a:r>
              <a:rPr sz="2800" b="1" i="1" spc="280" dirty="0">
                <a:latin typeface="Times New Roman"/>
                <a:cs typeface="Times New Roman"/>
              </a:rPr>
              <a:t>   </a:t>
            </a:r>
            <a:r>
              <a:rPr sz="2800" b="1" i="1" dirty="0">
                <a:latin typeface="Times New Roman"/>
                <a:cs typeface="Times New Roman"/>
              </a:rPr>
              <a:t>of</a:t>
            </a:r>
            <a:r>
              <a:rPr sz="2800" b="1" i="1" spc="280" dirty="0">
                <a:latin typeface="Times New Roman"/>
                <a:cs typeface="Times New Roman"/>
              </a:rPr>
              <a:t>   </a:t>
            </a:r>
            <a:r>
              <a:rPr sz="2800" b="1" i="1" spc="-10" dirty="0">
                <a:latin typeface="Times New Roman"/>
                <a:cs typeface="Times New Roman"/>
              </a:rPr>
              <a:t>security</a:t>
            </a:r>
            <a:r>
              <a:rPr sz="2950" b="1" i="1" spc="-10" dirty="0">
                <a:latin typeface="Symbol"/>
                <a:cs typeface="Symbol"/>
              </a:rPr>
              <a:t></a:t>
            </a:r>
            <a:r>
              <a:rPr sz="2800" b="1" i="1" spc="-10" dirty="0">
                <a:latin typeface="Times New Roman"/>
                <a:cs typeface="Times New Roman"/>
              </a:rPr>
              <a:t>confidentiality, 	</a:t>
            </a:r>
            <a:r>
              <a:rPr sz="2800" b="1" i="1" dirty="0">
                <a:latin typeface="Times New Roman"/>
                <a:cs typeface="Times New Roman"/>
              </a:rPr>
              <a:t>integrity,</a:t>
            </a:r>
            <a:r>
              <a:rPr sz="2800" b="1" i="1" spc="35" dirty="0">
                <a:latin typeface="Times New Roman"/>
                <a:cs typeface="Times New Roman"/>
              </a:rPr>
              <a:t>  </a:t>
            </a:r>
            <a:r>
              <a:rPr sz="2800" b="1" i="1" dirty="0">
                <a:latin typeface="Times New Roman"/>
                <a:cs typeface="Times New Roman"/>
              </a:rPr>
              <a:t>and</a:t>
            </a:r>
            <a:r>
              <a:rPr sz="2800" b="1" i="1" spc="45" dirty="0">
                <a:latin typeface="Times New Roman"/>
                <a:cs typeface="Times New Roman"/>
              </a:rPr>
              <a:t>  </a:t>
            </a:r>
            <a:r>
              <a:rPr sz="2800" b="1" i="1" dirty="0">
                <a:latin typeface="Times New Roman"/>
                <a:cs typeface="Times New Roman"/>
              </a:rPr>
              <a:t>availability</a:t>
            </a:r>
            <a:r>
              <a:rPr sz="2950" b="1" i="1" dirty="0">
                <a:latin typeface="Symbol"/>
                <a:cs typeface="Symbol"/>
              </a:rPr>
              <a:t></a:t>
            </a:r>
            <a:r>
              <a:rPr sz="2800" b="1" i="1" dirty="0">
                <a:latin typeface="Times New Roman"/>
                <a:cs typeface="Times New Roman"/>
              </a:rPr>
              <a:t>can</a:t>
            </a:r>
            <a:r>
              <a:rPr sz="2800" b="1" i="1" spc="40" dirty="0">
                <a:latin typeface="Times New Roman"/>
                <a:cs typeface="Times New Roman"/>
              </a:rPr>
              <a:t>  </a:t>
            </a:r>
            <a:r>
              <a:rPr sz="2800" b="1" i="1" dirty="0">
                <a:latin typeface="Times New Roman"/>
                <a:cs typeface="Times New Roman"/>
              </a:rPr>
              <a:t>be</a:t>
            </a:r>
            <a:r>
              <a:rPr sz="2800" b="1" i="1" spc="35" dirty="0">
                <a:latin typeface="Times New Roman"/>
                <a:cs typeface="Times New Roman"/>
              </a:rPr>
              <a:t>  </a:t>
            </a:r>
            <a:r>
              <a:rPr sz="2800" b="1" i="1" dirty="0">
                <a:latin typeface="Times New Roman"/>
                <a:cs typeface="Times New Roman"/>
              </a:rPr>
              <a:t>threatened</a:t>
            </a:r>
            <a:r>
              <a:rPr sz="2800" b="1" i="1" spc="35" dirty="0">
                <a:latin typeface="Times New Roman"/>
                <a:cs typeface="Times New Roman"/>
              </a:rPr>
              <a:t>  </a:t>
            </a:r>
            <a:r>
              <a:rPr sz="2800" b="1" i="1" spc="-25" dirty="0">
                <a:latin typeface="Times New Roman"/>
                <a:cs typeface="Times New Roman"/>
              </a:rPr>
              <a:t>by 	</a:t>
            </a:r>
            <a:r>
              <a:rPr sz="2800" b="1" i="1" dirty="0">
                <a:latin typeface="Times New Roman"/>
                <a:cs typeface="Times New Roman"/>
              </a:rPr>
              <a:t>security</a:t>
            </a:r>
            <a:r>
              <a:rPr sz="2800" b="1" i="1" spc="-60" dirty="0">
                <a:latin typeface="Times New Roman"/>
                <a:cs typeface="Times New Roman"/>
              </a:rPr>
              <a:t> </a:t>
            </a:r>
            <a:r>
              <a:rPr sz="2800" b="1" i="1" spc="-10" dirty="0">
                <a:latin typeface="Times New Roman"/>
                <a:cs typeface="Times New Roman"/>
              </a:rPr>
              <a:t>attacks.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40"/>
              </a:spcBef>
              <a:buFont typeface="Arial"/>
              <a:buChar char="•"/>
            </a:pPr>
            <a:endParaRPr sz="28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Font typeface="Arial"/>
              <a:buChar char="•"/>
              <a:tabLst>
                <a:tab pos="469900" algn="l"/>
              </a:tabLst>
            </a:pPr>
            <a:r>
              <a:rPr sz="2800" b="1" i="1" dirty="0">
                <a:latin typeface="Times New Roman"/>
                <a:cs typeface="Times New Roman"/>
              </a:rPr>
              <a:t>Types</a:t>
            </a:r>
            <a:r>
              <a:rPr sz="2800" b="1" i="1" spc="-8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of</a:t>
            </a:r>
            <a:r>
              <a:rPr sz="2800" b="1" i="1" spc="-175" dirty="0">
                <a:latin typeface="Times New Roman"/>
                <a:cs typeface="Times New Roman"/>
              </a:rPr>
              <a:t> </a:t>
            </a:r>
            <a:r>
              <a:rPr sz="2800" b="1" i="1" spc="-10" dirty="0">
                <a:latin typeface="Times New Roman"/>
                <a:cs typeface="Times New Roman"/>
              </a:rPr>
              <a:t>Attacks</a:t>
            </a:r>
            <a:endParaRPr sz="2800">
              <a:latin typeface="Times New Roman"/>
              <a:cs typeface="Times New Roman"/>
            </a:endParaRPr>
          </a:p>
          <a:p>
            <a:pPr marL="1384300" lvl="1" indent="-457200">
              <a:lnSpc>
                <a:spcPct val="100000"/>
              </a:lnSpc>
              <a:buFont typeface="Arial"/>
              <a:buChar char="•"/>
              <a:tabLst>
                <a:tab pos="1384300" algn="l"/>
              </a:tabLst>
            </a:pPr>
            <a:r>
              <a:rPr sz="2800" b="1" i="1" dirty="0">
                <a:latin typeface="Times New Roman"/>
                <a:cs typeface="Times New Roman"/>
              </a:rPr>
              <a:t>Passive</a:t>
            </a:r>
            <a:r>
              <a:rPr sz="2800" b="1" i="1" spc="-114" dirty="0">
                <a:latin typeface="Times New Roman"/>
                <a:cs typeface="Times New Roman"/>
              </a:rPr>
              <a:t> </a:t>
            </a:r>
            <a:r>
              <a:rPr sz="2800" b="1" i="1" spc="-10" dirty="0">
                <a:latin typeface="Times New Roman"/>
                <a:cs typeface="Times New Roman"/>
              </a:rPr>
              <a:t>Attacks</a:t>
            </a:r>
            <a:endParaRPr sz="2800">
              <a:latin typeface="Times New Roman"/>
              <a:cs typeface="Times New Roman"/>
            </a:endParaRPr>
          </a:p>
          <a:p>
            <a:pPr marL="1384300" lvl="1" indent="-4572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384300" algn="l"/>
              </a:tabLst>
            </a:pPr>
            <a:r>
              <a:rPr sz="2800" b="1" i="1" dirty="0">
                <a:latin typeface="Times New Roman"/>
                <a:cs typeface="Times New Roman"/>
              </a:rPr>
              <a:t>Active</a:t>
            </a:r>
            <a:r>
              <a:rPr sz="2800" b="1" i="1" spc="-130" dirty="0">
                <a:latin typeface="Times New Roman"/>
                <a:cs typeface="Times New Roman"/>
              </a:rPr>
              <a:t> </a:t>
            </a:r>
            <a:r>
              <a:rPr sz="2800" b="1" i="1" spc="-10" dirty="0">
                <a:latin typeface="Times New Roman"/>
                <a:cs typeface="Times New Roman"/>
              </a:rPr>
              <a:t>Attacks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-4572"/>
            <a:ext cx="9153525" cy="1381125"/>
            <a:chOff x="-4572" y="-4572"/>
            <a:chExt cx="9153525" cy="138112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371600"/>
            </a:xfrm>
            <a:custGeom>
              <a:avLst/>
              <a:gdLst/>
              <a:ahLst/>
              <a:cxnLst/>
              <a:rect l="l" t="t" r="r" b="b"/>
              <a:pathLst>
                <a:path w="9144000" h="1371600">
                  <a:moveTo>
                    <a:pt x="914400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9144000" y="1371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33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1371600"/>
            </a:xfrm>
            <a:custGeom>
              <a:avLst/>
              <a:gdLst/>
              <a:ahLst/>
              <a:cxnLst/>
              <a:rect l="l" t="t" r="r" b="b"/>
              <a:pathLst>
                <a:path w="9144000" h="1371600">
                  <a:moveTo>
                    <a:pt x="0" y="1371600"/>
                  </a:moveTo>
                  <a:lnTo>
                    <a:pt x="9144000" y="13716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371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80" y="324612"/>
              <a:ext cx="4102608" cy="89915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07340" y="425957"/>
            <a:ext cx="35947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25" dirty="0">
                <a:solidFill>
                  <a:srgbClr val="000000"/>
                </a:solidFill>
                <a:latin typeface="Times New Roman"/>
                <a:cs typeface="Times New Roman"/>
              </a:rPr>
              <a:t>ACTIVE</a:t>
            </a:r>
            <a:r>
              <a:rPr b="1" spc="-1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1" spc="-40" dirty="0">
                <a:solidFill>
                  <a:srgbClr val="000000"/>
                </a:solidFill>
                <a:latin typeface="Times New Roman"/>
                <a:cs typeface="Times New Roman"/>
              </a:rPr>
              <a:t>ATTACKS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1544573"/>
            <a:ext cx="891159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Active</a:t>
            </a:r>
            <a:r>
              <a:rPr sz="1800" b="1" spc="16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attacks</a:t>
            </a:r>
            <a:r>
              <a:rPr sz="1800" b="1" spc="1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are</a:t>
            </a:r>
            <a:r>
              <a:rPr sz="1800" b="1" spc="16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the</a:t>
            </a:r>
            <a:r>
              <a:rPr sz="1800" b="1" spc="15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type</a:t>
            </a:r>
            <a:r>
              <a:rPr sz="1800" b="1" spc="15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1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attacks</a:t>
            </a:r>
            <a:r>
              <a:rPr sz="1800" b="1" spc="1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in</a:t>
            </a:r>
            <a:r>
              <a:rPr sz="1800" b="1" spc="1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which,</a:t>
            </a:r>
            <a:r>
              <a:rPr sz="1800" b="1" spc="16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The</a:t>
            </a:r>
            <a:r>
              <a:rPr sz="1800" b="1" spc="16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attacker</a:t>
            </a:r>
            <a:r>
              <a:rPr sz="1800" b="1" spc="1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efforts</a:t>
            </a:r>
            <a:r>
              <a:rPr sz="1800" b="1" spc="15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to</a:t>
            </a:r>
            <a:r>
              <a:rPr sz="1800" b="1" spc="160" dirty="0"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change</a:t>
            </a:r>
            <a:r>
              <a:rPr sz="1800" b="1" spc="1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or</a:t>
            </a:r>
            <a:r>
              <a:rPr sz="1800" b="1" spc="1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modify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180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content</a:t>
            </a:r>
            <a:r>
              <a:rPr sz="180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of messages.</a:t>
            </a:r>
            <a:r>
              <a:rPr sz="180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Active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Attack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is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dangerous</a:t>
            </a:r>
            <a:r>
              <a:rPr sz="18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180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Integrity</a:t>
            </a:r>
            <a:r>
              <a:rPr sz="1800" b="1" spc="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as well</a:t>
            </a:r>
            <a:r>
              <a:rPr sz="180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as</a:t>
            </a:r>
            <a:r>
              <a:rPr sz="18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availability</a:t>
            </a:r>
            <a:r>
              <a:rPr sz="1800" b="1" dirty="0">
                <a:latin typeface="Times New Roman"/>
                <a:cs typeface="Times New Roman"/>
              </a:rPr>
              <a:t>.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Due </a:t>
            </a:r>
            <a:r>
              <a:rPr sz="1800" b="1" dirty="0">
                <a:latin typeface="Times New Roman"/>
                <a:cs typeface="Times New Roman"/>
              </a:rPr>
              <a:t>to</a:t>
            </a:r>
            <a:r>
              <a:rPr sz="1800" b="1" spc="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active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attack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system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is</a:t>
            </a:r>
            <a:r>
              <a:rPr sz="1800" b="1" spc="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always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damaged</a:t>
            </a:r>
            <a:r>
              <a:rPr sz="1800" b="1" spc="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and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System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resources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can</a:t>
            </a:r>
            <a:r>
              <a:rPr sz="1800" b="1" spc="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be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changed.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The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Times New Roman"/>
                <a:cs typeface="Times New Roman"/>
              </a:rPr>
              <a:t>most </a:t>
            </a:r>
            <a:r>
              <a:rPr sz="1800" b="1" dirty="0">
                <a:latin typeface="Times New Roman"/>
                <a:cs typeface="Times New Roman"/>
              </a:rPr>
              <a:t>important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thing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is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that,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In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an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active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attack,</a:t>
            </a:r>
            <a:r>
              <a:rPr sz="1800" b="1" spc="-6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Victim</a:t>
            </a:r>
            <a:r>
              <a:rPr sz="1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gets</a:t>
            </a:r>
            <a:r>
              <a:rPr sz="18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informed</a:t>
            </a:r>
            <a:r>
              <a:rPr sz="18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about</a:t>
            </a:r>
            <a:r>
              <a:rPr sz="18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18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attack</a:t>
            </a:r>
            <a:r>
              <a:rPr sz="1800" b="1" spc="-10" dirty="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2895598"/>
            <a:ext cx="6938772" cy="387248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-4572"/>
            <a:ext cx="9153525" cy="1381125"/>
            <a:chOff x="-4572" y="-4572"/>
            <a:chExt cx="9153525" cy="138112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371600"/>
            </a:xfrm>
            <a:custGeom>
              <a:avLst/>
              <a:gdLst/>
              <a:ahLst/>
              <a:cxnLst/>
              <a:rect l="l" t="t" r="r" b="b"/>
              <a:pathLst>
                <a:path w="9144000" h="1371600">
                  <a:moveTo>
                    <a:pt x="914400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9144000" y="1371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33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1371600"/>
            </a:xfrm>
            <a:custGeom>
              <a:avLst/>
              <a:gdLst/>
              <a:ahLst/>
              <a:cxnLst/>
              <a:rect l="l" t="t" r="r" b="b"/>
              <a:pathLst>
                <a:path w="9144000" h="1371600">
                  <a:moveTo>
                    <a:pt x="0" y="1371600"/>
                  </a:moveTo>
                  <a:lnTo>
                    <a:pt x="9144000" y="13716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371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80" y="324612"/>
              <a:ext cx="4204716" cy="89915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39292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5"/>
              </a:spcBef>
            </a:pPr>
            <a:r>
              <a:rPr b="1" spc="-40" dirty="0">
                <a:solidFill>
                  <a:srgbClr val="000000"/>
                </a:solidFill>
                <a:latin typeface="Times New Roman"/>
                <a:cs typeface="Times New Roman"/>
              </a:rPr>
              <a:t>PASSIVE</a:t>
            </a:r>
            <a:r>
              <a:rPr b="1" spc="-1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1" spc="-65" dirty="0">
                <a:solidFill>
                  <a:srgbClr val="000000"/>
                </a:solidFill>
                <a:latin typeface="Times New Roman"/>
                <a:cs typeface="Times New Roman"/>
              </a:rPr>
              <a:t>ATTACKS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1403096"/>
            <a:ext cx="896112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Passive</a:t>
            </a:r>
            <a:r>
              <a:rPr sz="1800" b="1" spc="3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Attacks</a:t>
            </a:r>
            <a:r>
              <a:rPr sz="1800" b="1" spc="3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are</a:t>
            </a:r>
            <a:r>
              <a:rPr sz="1800" b="1" spc="35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the</a:t>
            </a:r>
            <a:r>
              <a:rPr sz="1800" b="1" spc="3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type</a:t>
            </a:r>
            <a:r>
              <a:rPr sz="1800" b="1" spc="3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3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attacks</a:t>
            </a:r>
            <a:r>
              <a:rPr sz="1800" b="1" spc="3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in</a:t>
            </a:r>
            <a:r>
              <a:rPr sz="1800" b="1" spc="3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which,</a:t>
            </a:r>
            <a:r>
              <a:rPr sz="1800" b="1" spc="350" dirty="0"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1800" b="1" spc="3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attacker</a:t>
            </a:r>
            <a:r>
              <a:rPr sz="1800" b="1" spc="3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observes</a:t>
            </a:r>
            <a:r>
              <a:rPr sz="1800" b="1" spc="3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1800" b="1" spc="3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content</a:t>
            </a:r>
            <a:r>
              <a:rPr sz="1800" b="1" spc="3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of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messages</a:t>
            </a:r>
            <a:r>
              <a:rPr sz="1800" b="1" spc="1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or</a:t>
            </a:r>
            <a:r>
              <a:rPr sz="1800" b="1" spc="1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copies</a:t>
            </a:r>
            <a:r>
              <a:rPr sz="1800" b="1" spc="1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1800" b="1" spc="1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content</a:t>
            </a:r>
            <a:r>
              <a:rPr sz="1800" b="1" spc="1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1800" b="1" spc="1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messages</a:t>
            </a:r>
            <a:r>
              <a:rPr sz="1800" b="1" dirty="0">
                <a:latin typeface="Times New Roman"/>
                <a:cs typeface="Times New Roman"/>
              </a:rPr>
              <a:t>.</a:t>
            </a:r>
            <a:r>
              <a:rPr sz="1800" b="1" spc="15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Passive</a:t>
            </a:r>
            <a:r>
              <a:rPr sz="1800" b="1" spc="16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Attack</a:t>
            </a:r>
            <a:r>
              <a:rPr sz="1800" b="1" spc="1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is</a:t>
            </a:r>
            <a:r>
              <a:rPr sz="1800" b="1" spc="15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</a:t>
            </a:r>
            <a:r>
              <a:rPr sz="1800" b="1" spc="160" dirty="0"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danger</a:t>
            </a:r>
            <a:r>
              <a:rPr sz="1800" b="1" spc="11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1800" b="1" spc="1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Confidentiality</a:t>
            </a:r>
            <a:r>
              <a:rPr sz="1800" b="1" spc="-10" dirty="0">
                <a:latin typeface="Times New Roman"/>
                <a:cs typeface="Times New Roman"/>
              </a:rPr>
              <a:t>. </a:t>
            </a:r>
            <a:r>
              <a:rPr sz="1800" b="1" dirty="0">
                <a:latin typeface="Times New Roman"/>
                <a:cs typeface="Times New Roman"/>
              </a:rPr>
              <a:t>Due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to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passive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attack,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there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is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no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harm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to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the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system.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The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most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important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thing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is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that,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In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spc="-50" dirty="0">
                <a:latin typeface="Times New Roman"/>
                <a:cs typeface="Times New Roman"/>
              </a:rPr>
              <a:t>a </a:t>
            </a:r>
            <a:r>
              <a:rPr sz="1800" b="1" dirty="0">
                <a:latin typeface="Times New Roman"/>
                <a:cs typeface="Times New Roman"/>
              </a:rPr>
              <a:t>passive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attack,</a:t>
            </a:r>
            <a:r>
              <a:rPr sz="1800" b="1" spc="-7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Victim</a:t>
            </a:r>
            <a:r>
              <a:rPr sz="1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does</a:t>
            </a:r>
            <a:r>
              <a:rPr sz="18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not</a:t>
            </a:r>
            <a:r>
              <a:rPr sz="18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get</a:t>
            </a:r>
            <a:r>
              <a:rPr sz="18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informed</a:t>
            </a:r>
            <a:r>
              <a:rPr sz="18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about</a:t>
            </a:r>
            <a:r>
              <a:rPr sz="18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18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attack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3400" y="2743200"/>
            <a:ext cx="7696200" cy="3810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-4572"/>
            <a:ext cx="9153525" cy="1381125"/>
            <a:chOff x="-4572" y="-4572"/>
            <a:chExt cx="9153525" cy="138112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371600"/>
            </a:xfrm>
            <a:custGeom>
              <a:avLst/>
              <a:gdLst/>
              <a:ahLst/>
              <a:cxnLst/>
              <a:rect l="l" t="t" r="r" b="b"/>
              <a:pathLst>
                <a:path w="9144000" h="1371600">
                  <a:moveTo>
                    <a:pt x="914400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9144000" y="1371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33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1371600"/>
            </a:xfrm>
            <a:custGeom>
              <a:avLst/>
              <a:gdLst/>
              <a:ahLst/>
              <a:cxnLst/>
              <a:rect l="l" t="t" r="r" b="b"/>
              <a:pathLst>
                <a:path w="9144000" h="1371600">
                  <a:moveTo>
                    <a:pt x="0" y="1371600"/>
                  </a:moveTo>
                  <a:lnTo>
                    <a:pt x="9144000" y="13716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371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39546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000000"/>
                </a:solidFill>
                <a:latin typeface="Times New Roman"/>
                <a:cs typeface="Times New Roman"/>
              </a:rPr>
              <a:t>Difference</a:t>
            </a:r>
            <a:r>
              <a:rPr sz="2800" b="1" spc="-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000000"/>
                </a:solidFill>
                <a:latin typeface="Times New Roman"/>
                <a:cs typeface="Times New Roman"/>
              </a:rPr>
              <a:t>between</a:t>
            </a:r>
            <a:r>
              <a:rPr sz="2800" b="1" spc="-1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b="1" spc="-20" dirty="0">
                <a:solidFill>
                  <a:srgbClr val="000000"/>
                </a:solidFill>
                <a:latin typeface="Times New Roman"/>
                <a:cs typeface="Times New Roman"/>
              </a:rPr>
              <a:t>Active</a:t>
            </a:r>
            <a:r>
              <a:rPr sz="2800" b="1" spc="-1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0000"/>
                </a:solidFill>
                <a:latin typeface="Times New Roman"/>
                <a:cs typeface="Times New Roman"/>
              </a:rPr>
              <a:t>Attack</a:t>
            </a:r>
            <a:r>
              <a:rPr sz="2800" b="1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0000"/>
                </a:solidFill>
                <a:latin typeface="Times New Roman"/>
                <a:cs typeface="Times New Roman"/>
              </a:rPr>
              <a:t>and</a:t>
            </a:r>
            <a:r>
              <a:rPr sz="2800" b="1" spc="-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000000"/>
                </a:solidFill>
                <a:latin typeface="Times New Roman"/>
                <a:cs typeface="Times New Roman"/>
              </a:rPr>
              <a:t>Passive</a:t>
            </a:r>
            <a:r>
              <a:rPr sz="2800" b="1" spc="-1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000000"/>
                </a:solidFill>
                <a:latin typeface="Times New Roman"/>
                <a:cs typeface="Times New Roman"/>
              </a:rPr>
              <a:t>Attack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871" y="1523998"/>
            <a:ext cx="8906256" cy="522427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1371600"/>
            <a:ext cx="7696200" cy="49682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-4572" y="300227"/>
            <a:ext cx="9153525" cy="771525"/>
            <a:chOff x="-4572" y="300227"/>
            <a:chExt cx="9153525" cy="771525"/>
          </a:xfrm>
        </p:grpSpPr>
        <p:sp>
          <p:nvSpPr>
            <p:cNvPr id="4" name="object 4"/>
            <p:cNvSpPr/>
            <p:nvPr/>
          </p:nvSpPr>
          <p:spPr>
            <a:xfrm>
              <a:off x="0" y="304799"/>
              <a:ext cx="9144000" cy="762000"/>
            </a:xfrm>
            <a:custGeom>
              <a:avLst/>
              <a:gdLst/>
              <a:ahLst/>
              <a:cxnLst/>
              <a:rect l="l" t="t" r="r" b="b"/>
              <a:pathLst>
                <a:path w="9144000" h="762000">
                  <a:moveTo>
                    <a:pt x="91440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9144000" y="7620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33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04799"/>
              <a:ext cx="9144000" cy="762000"/>
            </a:xfrm>
            <a:custGeom>
              <a:avLst/>
              <a:gdLst/>
              <a:ahLst/>
              <a:cxnLst/>
              <a:rect l="l" t="t" r="r" b="b"/>
              <a:pathLst>
                <a:path w="9144000" h="762000">
                  <a:moveTo>
                    <a:pt x="0" y="762000"/>
                  </a:moveTo>
                  <a:lnTo>
                    <a:pt x="9144000" y="7620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620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2505" rIns="0" bIns="0" rtlCol="0">
            <a:spAutoFit/>
          </a:bodyPr>
          <a:lstStyle/>
          <a:p>
            <a:pPr marL="977265">
              <a:lnSpc>
                <a:spcPct val="100000"/>
              </a:lnSpc>
              <a:spcBef>
                <a:spcPts val="100"/>
              </a:spcBef>
            </a:pPr>
            <a:r>
              <a:rPr sz="2400" b="1" spc="-30" dirty="0">
                <a:solidFill>
                  <a:srgbClr val="000000"/>
                </a:solidFill>
                <a:latin typeface="Times New Roman"/>
                <a:cs typeface="Times New Roman"/>
              </a:rPr>
              <a:t>Taxonomy</a:t>
            </a:r>
            <a:r>
              <a:rPr sz="2400" b="1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00"/>
                </a:solidFill>
                <a:latin typeface="Times New Roman"/>
                <a:cs typeface="Times New Roman"/>
              </a:rPr>
              <a:t>of</a:t>
            </a:r>
            <a:r>
              <a:rPr sz="2400" b="1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00"/>
                </a:solidFill>
                <a:latin typeface="Times New Roman"/>
                <a:cs typeface="Times New Roman"/>
              </a:rPr>
              <a:t>attacks</a:t>
            </a:r>
            <a:r>
              <a:rPr sz="2400" b="1" spc="-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00"/>
                </a:solidFill>
                <a:latin typeface="Times New Roman"/>
                <a:cs typeface="Times New Roman"/>
              </a:rPr>
              <a:t>with</a:t>
            </a:r>
            <a:r>
              <a:rPr sz="2400" b="1" spc="-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00"/>
                </a:solidFill>
                <a:latin typeface="Times New Roman"/>
                <a:cs typeface="Times New Roman"/>
              </a:rPr>
              <a:t>relation</a:t>
            </a:r>
            <a:r>
              <a:rPr sz="2400" b="1" spc="-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00"/>
                </a:solidFill>
                <a:latin typeface="Times New Roman"/>
                <a:cs typeface="Times New Roman"/>
              </a:rPr>
              <a:t>to</a:t>
            </a:r>
            <a:r>
              <a:rPr sz="2400" b="1" spc="-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00"/>
                </a:solidFill>
                <a:latin typeface="Times New Roman"/>
                <a:cs typeface="Times New Roman"/>
              </a:rPr>
              <a:t>security</a:t>
            </a:r>
            <a:r>
              <a:rPr sz="2400" b="1" spc="-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00"/>
                </a:solidFill>
                <a:latin typeface="Times New Roman"/>
                <a:cs typeface="Times New Roman"/>
              </a:rPr>
              <a:t>goals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0"/>
            <a:ext cx="8594090" cy="1053465"/>
            <a:chOff x="76200" y="0"/>
            <a:chExt cx="8594090" cy="1053465"/>
          </a:xfrm>
        </p:grpSpPr>
        <p:sp>
          <p:nvSpPr>
            <p:cNvPr id="3" name="object 3"/>
            <p:cNvSpPr/>
            <p:nvPr/>
          </p:nvSpPr>
          <p:spPr>
            <a:xfrm>
              <a:off x="367284" y="108204"/>
              <a:ext cx="382905" cy="474345"/>
            </a:xfrm>
            <a:custGeom>
              <a:avLst/>
              <a:gdLst/>
              <a:ahLst/>
              <a:cxnLst/>
              <a:rect l="l" t="t" r="r" b="b"/>
              <a:pathLst>
                <a:path w="382905" h="474345">
                  <a:moveTo>
                    <a:pt x="0" y="473963"/>
                  </a:moveTo>
                  <a:lnTo>
                    <a:pt x="382523" y="473963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808" y="108204"/>
              <a:ext cx="327660" cy="4739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90727" y="5303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4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59" y="530351"/>
              <a:ext cx="367284" cy="4739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457200"/>
              <a:ext cx="560832" cy="4221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11708" y="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565404"/>
                  </a:moveTo>
                  <a:lnTo>
                    <a:pt x="0" y="56540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565404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32004" y="53340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4" y="533400"/>
              <a:ext cx="8226552" cy="3200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33475">
              <a:lnSpc>
                <a:spcPct val="100000"/>
              </a:lnSpc>
              <a:spcBef>
                <a:spcPts val="105"/>
              </a:spcBef>
            </a:pPr>
            <a:r>
              <a:rPr b="1" i="1" dirty="0">
                <a:solidFill>
                  <a:srgbClr val="FF0000"/>
                </a:solidFill>
                <a:latin typeface="Times New Roman"/>
                <a:cs typeface="Times New Roman"/>
              </a:rPr>
              <a:t>Attacks</a:t>
            </a:r>
            <a:r>
              <a:rPr b="1" i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b="1" i="1" dirty="0">
                <a:solidFill>
                  <a:srgbClr val="FF0000"/>
                </a:solidFill>
                <a:latin typeface="Times New Roman"/>
                <a:cs typeface="Times New Roman"/>
              </a:rPr>
              <a:t>Threatening</a:t>
            </a:r>
            <a:r>
              <a:rPr b="1" i="1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Confidentiality</a:t>
            </a:r>
          </a:p>
        </p:txBody>
      </p:sp>
      <p:sp>
        <p:nvSpPr>
          <p:cNvPr id="11" name="object 11"/>
          <p:cNvSpPr/>
          <p:nvPr/>
        </p:nvSpPr>
        <p:spPr>
          <a:xfrm>
            <a:off x="153162" y="1219961"/>
            <a:ext cx="8839200" cy="2356485"/>
          </a:xfrm>
          <a:custGeom>
            <a:avLst/>
            <a:gdLst/>
            <a:ahLst/>
            <a:cxnLst/>
            <a:rect l="l" t="t" r="r" b="b"/>
            <a:pathLst>
              <a:path w="8839200" h="2356485">
                <a:moveTo>
                  <a:pt x="0" y="1385315"/>
                </a:moveTo>
                <a:lnTo>
                  <a:pt x="8839200" y="1385315"/>
                </a:lnTo>
                <a:lnTo>
                  <a:pt x="8839200" y="0"/>
                </a:lnTo>
                <a:lnTo>
                  <a:pt x="0" y="0"/>
                </a:lnTo>
                <a:lnTo>
                  <a:pt x="0" y="1385315"/>
                </a:lnTo>
                <a:close/>
              </a:path>
              <a:path w="8839200" h="2356485">
                <a:moveTo>
                  <a:pt x="0" y="2356104"/>
                </a:moveTo>
                <a:lnTo>
                  <a:pt x="8839200" y="2356104"/>
                </a:lnTo>
                <a:lnTo>
                  <a:pt x="8839200" y="1371600"/>
                </a:lnTo>
                <a:lnTo>
                  <a:pt x="0" y="1371600"/>
                </a:lnTo>
                <a:lnTo>
                  <a:pt x="0" y="235610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1140" y="1240281"/>
            <a:ext cx="8682355" cy="2251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6350" algn="just">
              <a:lnSpc>
                <a:spcPct val="100000"/>
              </a:lnSpc>
              <a:spcBef>
                <a:spcPts val="95"/>
              </a:spcBef>
            </a:pPr>
            <a:r>
              <a:rPr sz="2800" b="1" i="1" dirty="0">
                <a:solidFill>
                  <a:srgbClr val="3333CC"/>
                </a:solidFill>
                <a:latin typeface="Times New Roman"/>
                <a:cs typeface="Times New Roman"/>
              </a:rPr>
              <a:t>Snooping</a:t>
            </a:r>
            <a:r>
              <a:rPr sz="2800" b="1" i="1" spc="70" dirty="0">
                <a:solidFill>
                  <a:srgbClr val="3333CC"/>
                </a:solidFill>
                <a:latin typeface="Times New Roman"/>
                <a:cs typeface="Times New Roman"/>
              </a:rPr>
              <a:t>  </a:t>
            </a:r>
            <a:r>
              <a:rPr sz="2800" b="1" i="1" dirty="0">
                <a:latin typeface="Times New Roman"/>
                <a:cs typeface="Times New Roman"/>
              </a:rPr>
              <a:t>occurs</a:t>
            </a:r>
            <a:r>
              <a:rPr sz="2800" b="1" i="1" spc="75" dirty="0">
                <a:latin typeface="Times New Roman"/>
                <a:cs typeface="Times New Roman"/>
              </a:rPr>
              <a:t>  </a:t>
            </a:r>
            <a:r>
              <a:rPr sz="2800" b="1" i="1" dirty="0">
                <a:latin typeface="Times New Roman"/>
                <a:cs typeface="Times New Roman"/>
              </a:rPr>
              <a:t>when</a:t>
            </a:r>
            <a:r>
              <a:rPr sz="2800" b="1" i="1" spc="65" dirty="0">
                <a:latin typeface="Times New Roman"/>
                <a:cs typeface="Times New Roman"/>
              </a:rPr>
              <a:t>  </a:t>
            </a:r>
            <a:r>
              <a:rPr sz="2800" b="1" i="1" dirty="0">
                <a:latin typeface="Times New Roman"/>
                <a:cs typeface="Times New Roman"/>
              </a:rPr>
              <a:t>a</a:t>
            </a:r>
            <a:r>
              <a:rPr sz="2800" b="1" i="1" spc="75" dirty="0">
                <a:latin typeface="Times New Roman"/>
                <a:cs typeface="Times New Roman"/>
              </a:rPr>
              <a:t>  </a:t>
            </a:r>
            <a:r>
              <a:rPr sz="2800" b="1" i="1" dirty="0">
                <a:latin typeface="Times New Roman"/>
                <a:cs typeface="Times New Roman"/>
              </a:rPr>
              <a:t>hacker</a:t>
            </a:r>
            <a:r>
              <a:rPr sz="2800" b="1" i="1" spc="70" dirty="0">
                <a:latin typeface="Times New Roman"/>
                <a:cs typeface="Times New Roman"/>
              </a:rPr>
              <a:t>  </a:t>
            </a:r>
            <a:r>
              <a:rPr sz="2800" b="1" i="1" dirty="0">
                <a:latin typeface="Times New Roman"/>
                <a:cs typeface="Times New Roman"/>
              </a:rPr>
              <a:t>intercepts,</a:t>
            </a:r>
            <a:r>
              <a:rPr sz="2800" b="1" i="1" spc="70" dirty="0">
                <a:latin typeface="Times New Roman"/>
                <a:cs typeface="Times New Roman"/>
              </a:rPr>
              <a:t>  </a:t>
            </a:r>
            <a:r>
              <a:rPr sz="2800" b="1" i="1" dirty="0">
                <a:latin typeface="Times New Roman"/>
                <a:cs typeface="Times New Roman"/>
              </a:rPr>
              <a:t>deletes,</a:t>
            </a:r>
            <a:r>
              <a:rPr sz="2800" b="1" i="1" spc="65" dirty="0">
                <a:latin typeface="Times New Roman"/>
                <a:cs typeface="Times New Roman"/>
              </a:rPr>
              <a:t>  </a:t>
            </a:r>
            <a:r>
              <a:rPr sz="2800" b="1" i="1" spc="-25" dirty="0">
                <a:latin typeface="Times New Roman"/>
                <a:cs typeface="Times New Roman"/>
              </a:rPr>
              <a:t>or </a:t>
            </a:r>
            <a:r>
              <a:rPr sz="2800" b="1" i="1" dirty="0">
                <a:latin typeface="Times New Roman"/>
                <a:cs typeface="Times New Roman"/>
              </a:rPr>
              <a:t>modifies</a:t>
            </a:r>
            <a:r>
              <a:rPr sz="2800" b="1" i="1" spc="23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data</a:t>
            </a:r>
            <a:r>
              <a:rPr sz="2800" b="1" i="1" spc="23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that</a:t>
            </a:r>
            <a:r>
              <a:rPr sz="2800" b="1" i="1" spc="23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is</a:t>
            </a:r>
            <a:r>
              <a:rPr sz="2800" b="1" i="1" spc="22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transmitted</a:t>
            </a:r>
            <a:r>
              <a:rPr sz="2800" b="1" i="1" spc="24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between</a:t>
            </a:r>
            <a:r>
              <a:rPr sz="2800" b="1" i="1" spc="23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two</a:t>
            </a:r>
            <a:r>
              <a:rPr sz="2800" b="1" i="1" spc="24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devices</a:t>
            </a:r>
            <a:r>
              <a:rPr sz="2800" b="1" i="1" spc="235" dirty="0">
                <a:latin typeface="Times New Roman"/>
                <a:cs typeface="Times New Roman"/>
              </a:rPr>
              <a:t> </a:t>
            </a:r>
            <a:r>
              <a:rPr sz="2800" b="1" i="1" spc="-20" dirty="0">
                <a:latin typeface="Times New Roman"/>
                <a:cs typeface="Times New Roman"/>
              </a:rPr>
              <a:t>also </a:t>
            </a:r>
            <a:r>
              <a:rPr sz="2800" b="1" i="1" dirty="0">
                <a:latin typeface="Times New Roman"/>
                <a:cs typeface="Times New Roman"/>
              </a:rPr>
              <a:t>known</a:t>
            </a:r>
            <a:r>
              <a:rPr sz="2800" b="1" i="1" spc="-5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as</a:t>
            </a:r>
            <a:r>
              <a:rPr sz="2800" b="1" i="1" spc="-60" dirty="0"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92D050"/>
                </a:solidFill>
                <a:latin typeface="Times New Roman"/>
                <a:cs typeface="Times New Roman"/>
              </a:rPr>
              <a:t>Eavesdropping</a:t>
            </a:r>
            <a:r>
              <a:rPr sz="2800" b="1" i="1" spc="-60" dirty="0">
                <a:solidFill>
                  <a:srgbClr val="92D050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92D050"/>
                </a:solidFill>
                <a:latin typeface="Times New Roman"/>
                <a:cs typeface="Times New Roman"/>
              </a:rPr>
              <a:t>or</a:t>
            </a:r>
            <a:r>
              <a:rPr sz="2800" b="1" i="1" spc="-70" dirty="0">
                <a:solidFill>
                  <a:srgbClr val="92D050"/>
                </a:solidFill>
                <a:latin typeface="Times New Roman"/>
                <a:cs typeface="Times New Roman"/>
              </a:rPr>
              <a:t> </a:t>
            </a:r>
            <a:r>
              <a:rPr sz="2800" b="1" i="1" spc="-10" dirty="0">
                <a:solidFill>
                  <a:srgbClr val="92D050"/>
                </a:solidFill>
                <a:latin typeface="Times New Roman"/>
                <a:cs typeface="Times New Roman"/>
              </a:rPr>
              <a:t>sniffing</a:t>
            </a:r>
            <a:endParaRPr sz="28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  <a:spcBef>
                <a:spcPts val="720"/>
              </a:spcBef>
            </a:pPr>
            <a:r>
              <a:rPr sz="2800" b="1" i="1" dirty="0">
                <a:solidFill>
                  <a:srgbClr val="3333CC"/>
                </a:solidFill>
                <a:latin typeface="Times New Roman"/>
                <a:cs typeface="Times New Roman"/>
              </a:rPr>
              <a:t>Traffic</a:t>
            </a:r>
            <a:r>
              <a:rPr sz="2800" b="1" i="1" spc="58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3333CC"/>
                </a:solidFill>
                <a:latin typeface="Times New Roman"/>
                <a:cs typeface="Times New Roman"/>
              </a:rPr>
              <a:t>analysis</a:t>
            </a:r>
            <a:r>
              <a:rPr sz="2800" b="1" i="1" spc="590" dirty="0">
                <a:solidFill>
                  <a:srgbClr val="3333CC"/>
                </a:solidFill>
                <a:latin typeface="Times New Roman"/>
                <a:cs typeface="Times New Roman"/>
              </a:rPr>
              <a:t>  </a:t>
            </a:r>
            <a:r>
              <a:rPr sz="2800" b="1" i="1" dirty="0">
                <a:latin typeface="Times New Roman"/>
                <a:cs typeface="Times New Roman"/>
              </a:rPr>
              <a:t>refers</a:t>
            </a:r>
            <a:r>
              <a:rPr sz="2800" b="1" i="1" spc="59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to</a:t>
            </a:r>
            <a:r>
              <a:rPr sz="2800" b="1" i="1" spc="58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obtaining</a:t>
            </a:r>
            <a:r>
              <a:rPr sz="2800" b="1" i="1" spc="59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some</a:t>
            </a:r>
            <a:r>
              <a:rPr sz="2800" b="1" i="1" spc="57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other</a:t>
            </a:r>
            <a:r>
              <a:rPr sz="2800" b="1" i="1" spc="60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type</a:t>
            </a:r>
            <a:r>
              <a:rPr sz="2800" b="1" i="1" spc="580" dirty="0">
                <a:latin typeface="Times New Roman"/>
                <a:cs typeface="Times New Roman"/>
              </a:rPr>
              <a:t> </a:t>
            </a:r>
            <a:r>
              <a:rPr sz="2800" b="1" i="1" spc="-25" dirty="0">
                <a:latin typeface="Times New Roman"/>
                <a:cs typeface="Times New Roman"/>
              </a:rPr>
              <a:t>of </a:t>
            </a:r>
            <a:r>
              <a:rPr sz="2800" b="1" i="1" dirty="0">
                <a:latin typeface="Times New Roman"/>
                <a:cs typeface="Times New Roman"/>
              </a:rPr>
              <a:t>information</a:t>
            </a:r>
            <a:r>
              <a:rPr sz="2800" b="1" i="1" spc="-7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by</a:t>
            </a:r>
            <a:r>
              <a:rPr sz="2800" b="1" i="1" spc="-8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monitoring</a:t>
            </a:r>
            <a:r>
              <a:rPr sz="2800" b="1" i="1" spc="-7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online</a:t>
            </a:r>
            <a:r>
              <a:rPr sz="2800" b="1" i="1" spc="-75" dirty="0">
                <a:latin typeface="Times New Roman"/>
                <a:cs typeface="Times New Roman"/>
              </a:rPr>
              <a:t> </a:t>
            </a:r>
            <a:r>
              <a:rPr sz="2800" b="1" i="1" spc="-10" dirty="0">
                <a:latin typeface="Times New Roman"/>
                <a:cs typeface="Times New Roman"/>
              </a:rPr>
              <a:t>traffic.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-4572"/>
            <a:ext cx="9153525" cy="1381125"/>
            <a:chOff x="-4572" y="-4572"/>
            <a:chExt cx="9153525" cy="138112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371600"/>
            </a:xfrm>
            <a:custGeom>
              <a:avLst/>
              <a:gdLst/>
              <a:ahLst/>
              <a:cxnLst/>
              <a:rect l="l" t="t" r="r" b="b"/>
              <a:pathLst>
                <a:path w="9144000" h="1371600">
                  <a:moveTo>
                    <a:pt x="914400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9144000" y="1371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33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1371600"/>
            </a:xfrm>
            <a:custGeom>
              <a:avLst/>
              <a:gdLst/>
              <a:ahLst/>
              <a:cxnLst/>
              <a:rect l="l" t="t" r="r" b="b"/>
              <a:pathLst>
                <a:path w="9144000" h="1371600">
                  <a:moveTo>
                    <a:pt x="0" y="1371600"/>
                  </a:moveTo>
                  <a:lnTo>
                    <a:pt x="9144000" y="13716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371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9952" y="324612"/>
              <a:ext cx="6463284" cy="89915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39292" rIns="0" bIns="0" rtlCol="0">
            <a:spAutoFit/>
          </a:bodyPr>
          <a:lstStyle/>
          <a:p>
            <a:pPr marL="1102995">
              <a:lnSpc>
                <a:spcPct val="100000"/>
              </a:lnSpc>
              <a:spcBef>
                <a:spcPts val="105"/>
              </a:spcBef>
            </a:pPr>
            <a:r>
              <a:rPr b="1" spc="-25" dirty="0">
                <a:solidFill>
                  <a:srgbClr val="000000"/>
                </a:solidFill>
                <a:latin typeface="Times New Roman"/>
                <a:cs typeface="Times New Roman"/>
              </a:rPr>
              <a:t>SERVICES</a:t>
            </a:r>
            <a:r>
              <a:rPr b="1" spc="-1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1" dirty="0">
                <a:solidFill>
                  <a:srgbClr val="000000"/>
                </a:solidFill>
                <a:latin typeface="Times New Roman"/>
                <a:cs typeface="Times New Roman"/>
              </a:rPr>
              <a:t>AND</a:t>
            </a:r>
            <a:r>
              <a:rPr b="1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1" spc="-10" dirty="0">
                <a:solidFill>
                  <a:srgbClr val="000000"/>
                </a:solidFill>
                <a:latin typeface="Times New Roman"/>
                <a:cs typeface="Times New Roman"/>
              </a:rPr>
              <a:t>MECHANISMS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175260" y="1455419"/>
            <a:ext cx="8514715" cy="2496820"/>
            <a:chOff x="175260" y="1455419"/>
            <a:chExt cx="8514715" cy="249682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869" y="1679016"/>
              <a:ext cx="677611" cy="26922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6383" y="1455419"/>
              <a:ext cx="589788" cy="78943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6779" y="1455419"/>
              <a:ext cx="685800" cy="78943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9220" y="1455419"/>
              <a:ext cx="1694688" cy="78943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59024" y="1455419"/>
              <a:ext cx="1217676" cy="78943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63339" y="1455419"/>
              <a:ext cx="1613915" cy="78943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63895" y="1455419"/>
              <a:ext cx="1610868" cy="78943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61404" y="1455419"/>
              <a:ext cx="1024127" cy="78943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72171" y="1455419"/>
              <a:ext cx="1217676" cy="78943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5260" y="1882139"/>
              <a:ext cx="2286000" cy="78943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34183" y="1882139"/>
              <a:ext cx="746759" cy="78943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53867" y="1882139"/>
              <a:ext cx="2007108" cy="78943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33900" y="1882139"/>
              <a:ext cx="1239012" cy="78943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45836" y="1882139"/>
              <a:ext cx="1610867" cy="78943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87312" y="1882139"/>
              <a:ext cx="557783" cy="78943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18019" y="1882139"/>
              <a:ext cx="1671827" cy="78943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5260" y="2308859"/>
              <a:ext cx="1612392" cy="78943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05127" y="2308859"/>
              <a:ext cx="1024128" cy="78943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48255" y="2308859"/>
              <a:ext cx="2285999" cy="78943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53256" y="2308859"/>
              <a:ext cx="943355" cy="78943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515612" y="2308859"/>
              <a:ext cx="1455419" cy="78943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588507" y="2308859"/>
              <a:ext cx="1476756" cy="78943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682740" y="2308859"/>
              <a:ext cx="1633727" cy="78943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935467" y="2308859"/>
              <a:ext cx="647700" cy="78943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5260" y="2735580"/>
              <a:ext cx="2147316" cy="78943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49195" y="2735580"/>
              <a:ext cx="786383" cy="78943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362199" y="2735580"/>
              <a:ext cx="2308860" cy="78943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297680" y="2735580"/>
              <a:ext cx="766572" cy="78943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690871" y="2735580"/>
              <a:ext cx="2287524" cy="78943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605015" y="2735580"/>
              <a:ext cx="943355" cy="78943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174991" y="2735580"/>
              <a:ext cx="1141476" cy="78943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944612" y="2735580"/>
              <a:ext cx="745235" cy="78943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75260" y="3162299"/>
              <a:ext cx="1556004" cy="78943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48740" y="3162299"/>
              <a:ext cx="647699" cy="78943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615440" y="3162299"/>
              <a:ext cx="1473708" cy="78943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619755" y="3162299"/>
              <a:ext cx="646176" cy="789432"/>
            </a:xfrm>
            <a:prstGeom prst="rect">
              <a:avLst/>
            </a:prstGeom>
          </p:spPr>
        </p:pic>
      </p:grpSp>
      <p:pic>
        <p:nvPicPr>
          <p:cNvPr id="44" name="object 44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204215" y="4197096"/>
            <a:ext cx="5116068" cy="789432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383540" y="1546352"/>
            <a:ext cx="8074025" cy="45243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1216660" algn="l"/>
                <a:tab pos="2071370" algn="l"/>
                <a:tab pos="2591435" algn="l"/>
                <a:tab pos="2696845" algn="l"/>
                <a:tab pos="3700779" algn="l"/>
                <a:tab pos="4371975" algn="l"/>
                <a:tab pos="5101590" algn="l"/>
                <a:tab pos="5383530" algn="l"/>
                <a:tab pos="6499860" algn="l"/>
                <a:tab pos="6856095" algn="l"/>
                <a:tab pos="7310755" algn="l"/>
              </a:tabLst>
            </a:pPr>
            <a:r>
              <a:rPr sz="2800" b="1" i="1" spc="-20" dirty="0">
                <a:latin typeface="Times New Roman"/>
                <a:cs typeface="Times New Roman"/>
              </a:rPr>
              <a:t>ITU-</a:t>
            </a:r>
            <a:r>
              <a:rPr sz="2800" b="1" i="1" spc="-50" dirty="0">
                <a:latin typeface="Times New Roman"/>
                <a:cs typeface="Times New Roman"/>
              </a:rPr>
              <a:t>T</a:t>
            </a:r>
            <a:r>
              <a:rPr sz="2800" b="1" i="1" dirty="0">
                <a:latin typeface="Times New Roman"/>
                <a:cs typeface="Times New Roman"/>
              </a:rPr>
              <a:t>	</a:t>
            </a:r>
            <a:r>
              <a:rPr sz="2800" b="1" i="1" spc="-10" dirty="0">
                <a:latin typeface="Times New Roman"/>
                <a:cs typeface="Times New Roman"/>
              </a:rPr>
              <a:t>provides</a:t>
            </a:r>
            <a:r>
              <a:rPr sz="2800" b="1" i="1" dirty="0">
                <a:latin typeface="Times New Roman"/>
                <a:cs typeface="Times New Roman"/>
              </a:rPr>
              <a:t>		</a:t>
            </a:r>
            <a:r>
              <a:rPr sz="2800" b="1" i="1" spc="-20" dirty="0">
                <a:latin typeface="Times New Roman"/>
                <a:cs typeface="Times New Roman"/>
              </a:rPr>
              <a:t>some</a:t>
            </a:r>
            <a:r>
              <a:rPr sz="2800" b="1" i="1" dirty="0">
                <a:latin typeface="Times New Roman"/>
                <a:cs typeface="Times New Roman"/>
              </a:rPr>
              <a:t>	</a:t>
            </a:r>
            <a:r>
              <a:rPr sz="2800" b="1" i="1" spc="-10" dirty="0">
                <a:latin typeface="Times New Roman"/>
                <a:cs typeface="Times New Roman"/>
              </a:rPr>
              <a:t>security</a:t>
            </a:r>
            <a:r>
              <a:rPr sz="2800" b="1" i="1" dirty="0">
                <a:latin typeface="Times New Roman"/>
                <a:cs typeface="Times New Roman"/>
              </a:rPr>
              <a:t>	</a:t>
            </a:r>
            <a:r>
              <a:rPr sz="2800" b="1" i="1" spc="-10" dirty="0">
                <a:latin typeface="Times New Roman"/>
                <a:cs typeface="Times New Roman"/>
              </a:rPr>
              <a:t>services</a:t>
            </a:r>
            <a:r>
              <a:rPr sz="2800" b="1" i="1" dirty="0">
                <a:latin typeface="Times New Roman"/>
                <a:cs typeface="Times New Roman"/>
              </a:rPr>
              <a:t>	</a:t>
            </a:r>
            <a:r>
              <a:rPr sz="2800" b="1" i="1" spc="-25" dirty="0">
                <a:latin typeface="Times New Roman"/>
                <a:cs typeface="Times New Roman"/>
              </a:rPr>
              <a:t>and</a:t>
            </a:r>
            <a:r>
              <a:rPr sz="2800" b="1" i="1" dirty="0">
                <a:latin typeface="Times New Roman"/>
                <a:cs typeface="Times New Roman"/>
              </a:rPr>
              <a:t>	</a:t>
            </a:r>
            <a:r>
              <a:rPr sz="2800" b="1" i="1" spc="-20" dirty="0">
                <a:latin typeface="Times New Roman"/>
                <a:cs typeface="Times New Roman"/>
              </a:rPr>
              <a:t>some </a:t>
            </a:r>
            <a:r>
              <a:rPr sz="2800" b="1" i="1" spc="-10" dirty="0">
                <a:latin typeface="Times New Roman"/>
                <a:cs typeface="Times New Roman"/>
              </a:rPr>
              <a:t>mechanisms</a:t>
            </a:r>
            <a:r>
              <a:rPr sz="2800" b="1" i="1" dirty="0">
                <a:latin typeface="Times New Roman"/>
                <a:cs typeface="Times New Roman"/>
              </a:rPr>
              <a:t>	</a:t>
            </a:r>
            <a:r>
              <a:rPr sz="2800" b="1" i="1" spc="-25" dirty="0">
                <a:latin typeface="Times New Roman"/>
                <a:cs typeface="Times New Roman"/>
              </a:rPr>
              <a:t>to</a:t>
            </a:r>
            <a:r>
              <a:rPr sz="2800" b="1" i="1" dirty="0">
                <a:latin typeface="Times New Roman"/>
                <a:cs typeface="Times New Roman"/>
              </a:rPr>
              <a:t>	</a:t>
            </a:r>
            <a:r>
              <a:rPr sz="2800" b="1" i="1" spc="-10" dirty="0">
                <a:latin typeface="Times New Roman"/>
                <a:cs typeface="Times New Roman"/>
              </a:rPr>
              <a:t>implement</a:t>
            </a:r>
            <a:r>
              <a:rPr sz="2800" b="1" i="1" dirty="0">
                <a:latin typeface="Times New Roman"/>
                <a:cs typeface="Times New Roman"/>
              </a:rPr>
              <a:t>	</a:t>
            </a:r>
            <a:r>
              <a:rPr sz="2800" b="1" i="1" spc="-10" dirty="0">
                <a:latin typeface="Times New Roman"/>
                <a:cs typeface="Times New Roman"/>
              </a:rPr>
              <a:t>those</a:t>
            </a:r>
            <a:r>
              <a:rPr sz="2800" b="1" i="1" dirty="0">
                <a:latin typeface="Times New Roman"/>
                <a:cs typeface="Times New Roman"/>
              </a:rPr>
              <a:t>	</a:t>
            </a:r>
            <a:r>
              <a:rPr sz="2800" b="1" i="1" spc="-10" dirty="0">
                <a:latin typeface="Times New Roman"/>
                <a:cs typeface="Times New Roman"/>
              </a:rPr>
              <a:t>services.</a:t>
            </a:r>
            <a:r>
              <a:rPr sz="2800" b="1" i="1" dirty="0">
                <a:latin typeface="Times New Roman"/>
                <a:cs typeface="Times New Roman"/>
              </a:rPr>
              <a:t>	</a:t>
            </a:r>
            <a:r>
              <a:rPr sz="2800" b="1" i="1" spc="-10" dirty="0">
                <a:latin typeface="Times New Roman"/>
                <a:cs typeface="Times New Roman"/>
              </a:rPr>
              <a:t>Security </a:t>
            </a:r>
            <a:r>
              <a:rPr sz="2800" b="1" i="1" dirty="0">
                <a:latin typeface="Times New Roman"/>
                <a:cs typeface="Times New Roman"/>
              </a:rPr>
              <a:t>services</a:t>
            </a:r>
            <a:r>
              <a:rPr sz="2800" b="1" i="1" spc="-4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and</a:t>
            </a:r>
            <a:r>
              <a:rPr sz="2800" b="1" i="1" spc="-3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mechanisms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are</a:t>
            </a:r>
            <a:r>
              <a:rPr sz="2800" b="1" i="1" spc="-4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closely</a:t>
            </a:r>
            <a:r>
              <a:rPr sz="2800" b="1" i="1" spc="-4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related</a:t>
            </a:r>
            <a:r>
              <a:rPr sz="2800" b="1" i="1" spc="-4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because</a:t>
            </a:r>
            <a:r>
              <a:rPr sz="2800" b="1" i="1" spc="-40" dirty="0">
                <a:latin typeface="Times New Roman"/>
                <a:cs typeface="Times New Roman"/>
              </a:rPr>
              <a:t> </a:t>
            </a:r>
            <a:r>
              <a:rPr sz="2800" b="1" i="1" spc="-50" dirty="0">
                <a:latin typeface="Times New Roman"/>
                <a:cs typeface="Times New Roman"/>
              </a:rPr>
              <a:t>a </a:t>
            </a:r>
            <a:r>
              <a:rPr sz="2800" b="1" i="1" dirty="0">
                <a:latin typeface="Times New Roman"/>
                <a:cs typeface="Times New Roman"/>
              </a:rPr>
              <a:t>mechanism</a:t>
            </a:r>
            <a:r>
              <a:rPr sz="2800" b="1" i="1" spc="2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or</a:t>
            </a:r>
            <a:r>
              <a:rPr sz="2800" b="1" i="1" spc="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combination</a:t>
            </a:r>
            <a:r>
              <a:rPr sz="2800" b="1" i="1" spc="2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of</a:t>
            </a:r>
            <a:r>
              <a:rPr sz="2800" b="1" i="1" spc="2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mechanisms</a:t>
            </a:r>
            <a:r>
              <a:rPr sz="2800" b="1" i="1" spc="3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are</a:t>
            </a:r>
            <a:r>
              <a:rPr sz="2800" b="1" i="1" spc="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used</a:t>
            </a:r>
            <a:r>
              <a:rPr sz="2800" b="1" i="1" spc="30" dirty="0">
                <a:latin typeface="Times New Roman"/>
                <a:cs typeface="Times New Roman"/>
              </a:rPr>
              <a:t> </a:t>
            </a:r>
            <a:r>
              <a:rPr sz="2800" b="1" i="1" spc="-25" dirty="0">
                <a:latin typeface="Times New Roman"/>
                <a:cs typeface="Times New Roman"/>
              </a:rPr>
              <a:t>to </a:t>
            </a:r>
            <a:r>
              <a:rPr sz="2800" b="1" i="1" dirty="0">
                <a:latin typeface="Times New Roman"/>
                <a:cs typeface="Times New Roman"/>
              </a:rPr>
              <a:t>provide</a:t>
            </a:r>
            <a:r>
              <a:rPr sz="2800" b="1" i="1" spc="-2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 </a:t>
            </a:r>
            <a:r>
              <a:rPr sz="2800" b="1" i="1" spc="-10" dirty="0">
                <a:latin typeface="Times New Roman"/>
                <a:cs typeface="Times New Roman"/>
              </a:rPr>
              <a:t>service..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75"/>
              </a:spcBef>
            </a:pPr>
            <a:endParaRPr sz="2800">
              <a:latin typeface="Times New Roman"/>
              <a:cs typeface="Times New Roman"/>
            </a:endParaRPr>
          </a:p>
          <a:p>
            <a:pPr marL="41275">
              <a:lnSpc>
                <a:spcPct val="100000"/>
              </a:lnSpc>
            </a:pPr>
            <a:r>
              <a:rPr sz="2800" b="1" i="1" u="sng" spc="-3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Topics</a:t>
            </a:r>
            <a:r>
              <a:rPr sz="2800" b="1" i="1" u="sng" spc="-6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i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discussed</a:t>
            </a:r>
            <a:r>
              <a:rPr sz="2800" b="1" i="1" u="sng" spc="-5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i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in</a:t>
            </a:r>
            <a:r>
              <a:rPr sz="2800" b="1" i="1" u="sng" spc="-4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i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this</a:t>
            </a:r>
            <a:r>
              <a:rPr sz="2800" b="1" i="1" u="sng" spc="-5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i="1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section:</a:t>
            </a:r>
            <a:endParaRPr sz="2800">
              <a:latin typeface="Times New Roman"/>
              <a:cs typeface="Times New Roman"/>
            </a:endParaRPr>
          </a:p>
          <a:p>
            <a:pPr marL="12700" marR="4944745">
              <a:lnSpc>
                <a:spcPct val="100000"/>
              </a:lnSpc>
              <a:spcBef>
                <a:spcPts val="390"/>
              </a:spcBef>
            </a:pPr>
            <a:r>
              <a:rPr sz="2800" b="1" dirty="0">
                <a:solidFill>
                  <a:srgbClr val="0033CC"/>
                </a:solidFill>
                <a:latin typeface="Times New Roman"/>
                <a:cs typeface="Times New Roman"/>
              </a:rPr>
              <a:t>Security</a:t>
            </a:r>
            <a:r>
              <a:rPr sz="2800" b="1" spc="-65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0033CC"/>
                </a:solidFill>
                <a:latin typeface="Times New Roman"/>
                <a:cs typeface="Times New Roman"/>
              </a:rPr>
              <a:t>Services </a:t>
            </a:r>
            <a:r>
              <a:rPr sz="2800" b="1" dirty="0">
                <a:solidFill>
                  <a:srgbClr val="0033CC"/>
                </a:solidFill>
                <a:latin typeface="Times New Roman"/>
                <a:cs typeface="Times New Roman"/>
              </a:rPr>
              <a:t>Security</a:t>
            </a:r>
            <a:r>
              <a:rPr sz="2800" b="1" spc="-95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0033CC"/>
                </a:solidFill>
                <a:latin typeface="Times New Roman"/>
                <a:cs typeface="Times New Roman"/>
              </a:rPr>
              <a:t>Mechanism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b="1" dirty="0">
                <a:solidFill>
                  <a:srgbClr val="0033CC"/>
                </a:solidFill>
                <a:latin typeface="Times New Roman"/>
                <a:cs typeface="Times New Roman"/>
              </a:rPr>
              <a:t>Relation</a:t>
            </a:r>
            <a:r>
              <a:rPr sz="2800" b="1" spc="-65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33CC"/>
                </a:solidFill>
                <a:latin typeface="Times New Roman"/>
                <a:cs typeface="Times New Roman"/>
              </a:rPr>
              <a:t>between</a:t>
            </a:r>
            <a:r>
              <a:rPr sz="2800" b="1" spc="-20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33CC"/>
                </a:solidFill>
                <a:latin typeface="Times New Roman"/>
                <a:cs typeface="Times New Roman"/>
              </a:rPr>
              <a:t>Services</a:t>
            </a:r>
            <a:r>
              <a:rPr sz="2800" b="1" spc="-65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33CC"/>
                </a:solidFill>
                <a:latin typeface="Times New Roman"/>
                <a:cs typeface="Times New Roman"/>
              </a:rPr>
              <a:t>and</a:t>
            </a:r>
            <a:r>
              <a:rPr sz="2800" b="1" spc="-55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0033CC"/>
                </a:solidFill>
                <a:latin typeface="Times New Roman"/>
                <a:cs typeface="Times New Roman"/>
              </a:rPr>
              <a:t>Mechanisms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46" name="object 46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417576" y="4686300"/>
            <a:ext cx="4689348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0946" y="1517396"/>
            <a:ext cx="838200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Computer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security</a:t>
            </a:r>
            <a:r>
              <a:rPr sz="2400" b="1" spc="10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refers</a:t>
            </a:r>
            <a:r>
              <a:rPr sz="2400" b="1" spc="1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to</a:t>
            </a:r>
            <a:r>
              <a:rPr sz="2400" b="1" spc="1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protecting</a:t>
            </a:r>
            <a:r>
              <a:rPr sz="2400" b="1" spc="1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and</a:t>
            </a:r>
            <a:r>
              <a:rPr sz="2400" b="1" spc="10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securing</a:t>
            </a:r>
            <a:r>
              <a:rPr sz="2400" b="1" spc="114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computers </a:t>
            </a:r>
            <a:r>
              <a:rPr sz="2400" b="1" dirty="0">
                <a:latin typeface="Times New Roman"/>
                <a:cs typeface="Times New Roman"/>
              </a:rPr>
              <a:t>and</a:t>
            </a:r>
            <a:r>
              <a:rPr sz="2400" b="1" spc="100" dirty="0">
                <a:latin typeface="Times New Roman"/>
                <a:cs typeface="Times New Roman"/>
              </a:rPr>
              <a:t>  </a:t>
            </a:r>
            <a:r>
              <a:rPr sz="2400" b="1" dirty="0">
                <a:latin typeface="Times New Roman"/>
                <a:cs typeface="Times New Roman"/>
              </a:rPr>
              <a:t>their</a:t>
            </a:r>
            <a:r>
              <a:rPr sz="2400" b="1" spc="80" dirty="0">
                <a:latin typeface="Times New Roman"/>
                <a:cs typeface="Times New Roman"/>
              </a:rPr>
              <a:t>  </a:t>
            </a:r>
            <a:r>
              <a:rPr sz="2400" b="1" dirty="0">
                <a:latin typeface="Times New Roman"/>
                <a:cs typeface="Times New Roman"/>
              </a:rPr>
              <a:t>related</a:t>
            </a:r>
            <a:r>
              <a:rPr sz="2400" b="1" spc="105" dirty="0">
                <a:latin typeface="Times New Roman"/>
                <a:cs typeface="Times New Roman"/>
              </a:rPr>
              <a:t>  </a:t>
            </a:r>
            <a:r>
              <a:rPr sz="2400" b="1" dirty="0">
                <a:latin typeface="Times New Roman"/>
                <a:cs typeface="Times New Roman"/>
              </a:rPr>
              <a:t>data,</a:t>
            </a:r>
            <a:r>
              <a:rPr sz="2400" b="1" spc="105" dirty="0">
                <a:latin typeface="Times New Roman"/>
                <a:cs typeface="Times New Roman"/>
              </a:rPr>
              <a:t>  </a:t>
            </a:r>
            <a:r>
              <a:rPr sz="2400" b="1" dirty="0">
                <a:latin typeface="Times New Roman"/>
                <a:cs typeface="Times New Roman"/>
              </a:rPr>
              <a:t>networks,</a:t>
            </a:r>
            <a:r>
              <a:rPr sz="2400" b="1" spc="105" dirty="0">
                <a:latin typeface="Times New Roman"/>
                <a:cs typeface="Times New Roman"/>
              </a:rPr>
              <a:t>  </a:t>
            </a:r>
            <a:r>
              <a:rPr sz="2400" b="1" dirty="0">
                <a:latin typeface="Times New Roman"/>
                <a:cs typeface="Times New Roman"/>
              </a:rPr>
              <a:t>software,</a:t>
            </a:r>
            <a:r>
              <a:rPr sz="2400" b="1" spc="110" dirty="0">
                <a:latin typeface="Times New Roman"/>
                <a:cs typeface="Times New Roman"/>
              </a:rPr>
              <a:t>  </a:t>
            </a:r>
            <a:r>
              <a:rPr sz="2400" b="1" dirty="0">
                <a:latin typeface="Times New Roman"/>
                <a:cs typeface="Times New Roman"/>
              </a:rPr>
              <a:t>hardware</a:t>
            </a:r>
            <a:r>
              <a:rPr sz="2400" b="1" spc="105" dirty="0">
                <a:latin typeface="Times New Roman"/>
                <a:cs typeface="Times New Roman"/>
              </a:rPr>
              <a:t>  </a:t>
            </a:r>
            <a:r>
              <a:rPr sz="2400" b="1" spc="-20" dirty="0">
                <a:latin typeface="Times New Roman"/>
                <a:cs typeface="Times New Roman"/>
              </a:rPr>
              <a:t>from </a:t>
            </a:r>
            <a:r>
              <a:rPr sz="2400" b="1" dirty="0">
                <a:latin typeface="Times New Roman"/>
                <a:cs typeface="Times New Roman"/>
              </a:rPr>
              <a:t>unauthorized</a:t>
            </a:r>
            <a:r>
              <a:rPr sz="2400" b="1" spc="2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access,</a:t>
            </a:r>
            <a:r>
              <a:rPr sz="2400" b="1" spc="254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misuse,</a:t>
            </a:r>
            <a:r>
              <a:rPr sz="2400" b="1" spc="27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theft,</a:t>
            </a:r>
            <a:r>
              <a:rPr sz="2400" b="1" spc="2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information</a:t>
            </a:r>
            <a:r>
              <a:rPr sz="2400" b="1" spc="2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loss,</a:t>
            </a:r>
            <a:r>
              <a:rPr sz="2400" b="1" spc="2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and</a:t>
            </a:r>
            <a:r>
              <a:rPr sz="2400" b="1" spc="254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other </a:t>
            </a:r>
            <a:r>
              <a:rPr sz="2400" b="1" dirty="0">
                <a:latin typeface="Times New Roman"/>
                <a:cs typeface="Times New Roman"/>
              </a:rPr>
              <a:t>security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issues.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0946" y="4078351"/>
            <a:ext cx="837819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With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growing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internet,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invaders,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hackers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and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thieves</a:t>
            </a:r>
            <a:r>
              <a:rPr sz="2400" b="1" spc="7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are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trying </a:t>
            </a:r>
            <a:r>
              <a:rPr sz="2400" b="1" dirty="0">
                <a:latin typeface="Times New Roman"/>
                <a:cs typeface="Times New Roman"/>
              </a:rPr>
              <a:t>to</a:t>
            </a:r>
            <a:r>
              <a:rPr sz="2400" b="1" spc="525" dirty="0">
                <a:latin typeface="Times New Roman"/>
                <a:cs typeface="Times New Roman"/>
              </a:rPr>
              <a:t>  </a:t>
            </a:r>
            <a:r>
              <a:rPr sz="2400" b="1" dirty="0">
                <a:latin typeface="Times New Roman"/>
                <a:cs typeface="Times New Roman"/>
              </a:rPr>
              <a:t>harm</a:t>
            </a:r>
            <a:r>
              <a:rPr sz="2400" b="1" spc="530" dirty="0">
                <a:latin typeface="Times New Roman"/>
                <a:cs typeface="Times New Roman"/>
              </a:rPr>
              <a:t>  </a:t>
            </a:r>
            <a:r>
              <a:rPr sz="2400" b="1" dirty="0">
                <a:latin typeface="Times New Roman"/>
                <a:cs typeface="Times New Roman"/>
              </a:rPr>
              <a:t>our</a:t>
            </a:r>
            <a:r>
              <a:rPr sz="2400" b="1" spc="505" dirty="0">
                <a:latin typeface="Times New Roman"/>
                <a:cs typeface="Times New Roman"/>
              </a:rPr>
              <a:t>  </a:t>
            </a:r>
            <a:r>
              <a:rPr sz="2400" b="1" dirty="0">
                <a:latin typeface="Times New Roman"/>
                <a:cs typeface="Times New Roman"/>
              </a:rPr>
              <a:t>computer’s</a:t>
            </a:r>
            <a:r>
              <a:rPr sz="2400" b="1" spc="535" dirty="0">
                <a:latin typeface="Times New Roman"/>
                <a:cs typeface="Times New Roman"/>
              </a:rPr>
              <a:t>  </a:t>
            </a:r>
            <a:r>
              <a:rPr sz="2400" b="1" dirty="0">
                <a:latin typeface="Times New Roman"/>
                <a:cs typeface="Times New Roman"/>
              </a:rPr>
              <a:t>security</a:t>
            </a:r>
            <a:r>
              <a:rPr sz="2400" b="1" spc="525" dirty="0">
                <a:latin typeface="Times New Roman"/>
                <a:cs typeface="Times New Roman"/>
              </a:rPr>
              <a:t>  </a:t>
            </a:r>
            <a:r>
              <a:rPr sz="2400" b="1" dirty="0">
                <a:latin typeface="Times New Roman"/>
                <a:cs typeface="Times New Roman"/>
              </a:rPr>
              <a:t>for</a:t>
            </a:r>
            <a:r>
              <a:rPr sz="2400" b="1" spc="505" dirty="0">
                <a:latin typeface="Times New Roman"/>
                <a:cs typeface="Times New Roman"/>
              </a:rPr>
              <a:t>  </a:t>
            </a:r>
            <a:r>
              <a:rPr sz="2400" b="1" dirty="0">
                <a:latin typeface="Times New Roman"/>
                <a:cs typeface="Times New Roman"/>
              </a:rPr>
              <a:t>monetary</a:t>
            </a:r>
            <a:r>
              <a:rPr sz="2400" b="1" spc="530" dirty="0">
                <a:latin typeface="Times New Roman"/>
                <a:cs typeface="Times New Roman"/>
              </a:rPr>
              <a:t>  </a:t>
            </a:r>
            <a:r>
              <a:rPr sz="2400" b="1" spc="-10" dirty="0">
                <a:latin typeface="Times New Roman"/>
                <a:cs typeface="Times New Roman"/>
              </a:rPr>
              <a:t>gains, </a:t>
            </a:r>
            <a:r>
              <a:rPr sz="2400" b="1" dirty="0">
                <a:latin typeface="Times New Roman"/>
                <a:cs typeface="Times New Roman"/>
              </a:rPr>
              <a:t>recognition</a:t>
            </a:r>
            <a:r>
              <a:rPr sz="2400" b="1" spc="-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purposes,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ransom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demands,</a:t>
            </a:r>
            <a:r>
              <a:rPr sz="2400" b="1" spc="-7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bullying</a:t>
            </a:r>
            <a:r>
              <a:rPr sz="2400" b="1" spc="-8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Times New Roman"/>
                <a:cs typeface="Times New Roman"/>
              </a:rPr>
              <a:t>etc.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6200" y="0"/>
            <a:ext cx="8594090" cy="1053465"/>
            <a:chOff x="76200" y="0"/>
            <a:chExt cx="8594090" cy="1053465"/>
          </a:xfrm>
        </p:grpSpPr>
        <p:sp>
          <p:nvSpPr>
            <p:cNvPr id="5" name="object 5"/>
            <p:cNvSpPr/>
            <p:nvPr/>
          </p:nvSpPr>
          <p:spPr>
            <a:xfrm>
              <a:off x="367284" y="108204"/>
              <a:ext cx="382905" cy="474345"/>
            </a:xfrm>
            <a:custGeom>
              <a:avLst/>
              <a:gdLst/>
              <a:ahLst/>
              <a:cxnLst/>
              <a:rect l="l" t="t" r="r" b="b"/>
              <a:pathLst>
                <a:path w="382905" h="474345">
                  <a:moveTo>
                    <a:pt x="0" y="473963"/>
                  </a:moveTo>
                  <a:lnTo>
                    <a:pt x="382523" y="473963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808" y="108204"/>
              <a:ext cx="327660" cy="47396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90727" y="5303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4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59" y="530351"/>
              <a:ext cx="367284" cy="47396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457200"/>
              <a:ext cx="560832" cy="42214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11708" y="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565404"/>
                  </a:moveTo>
                  <a:lnTo>
                    <a:pt x="0" y="56540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565404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32004" y="53340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4" y="533400"/>
              <a:ext cx="8226552" cy="32003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295" rIns="0" bIns="0" rtlCol="0">
            <a:spAutoFit/>
          </a:bodyPr>
          <a:lstStyle/>
          <a:p>
            <a:pPr marL="86995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What</a:t>
            </a:r>
            <a:r>
              <a:rPr sz="2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2800" b="1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Computer</a:t>
            </a:r>
            <a:r>
              <a:rPr sz="2800" b="1" spc="-1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Security?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68895" y="102107"/>
            <a:ext cx="1365503" cy="116433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5414" y="4889753"/>
            <a:ext cx="7346315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Times New Roman"/>
                <a:cs typeface="Times New Roman"/>
              </a:rPr>
              <a:t>NB-</a:t>
            </a:r>
            <a:r>
              <a:rPr sz="1400" b="1" spc="33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Peer</a:t>
            </a:r>
            <a:r>
              <a:rPr sz="1400" b="1" spc="-3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Entity:</a:t>
            </a:r>
            <a:r>
              <a:rPr sz="1400" b="1" spc="-3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for</a:t>
            </a:r>
            <a:r>
              <a:rPr sz="1400" b="1" spc="-4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connection</a:t>
            </a:r>
            <a:r>
              <a:rPr sz="1400" b="1" spc="-6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oriented</a:t>
            </a:r>
            <a:r>
              <a:rPr sz="1400" b="1" spc="-3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Comm.,</a:t>
            </a:r>
            <a:r>
              <a:rPr sz="1400" b="1" spc="10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Times New Roman"/>
                <a:cs typeface="Times New Roman"/>
              </a:rPr>
              <a:t>Provides</a:t>
            </a:r>
            <a:r>
              <a:rPr sz="1400" b="1" spc="-11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Authentication</a:t>
            </a:r>
            <a:r>
              <a:rPr sz="1400" b="1" spc="-4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of</a:t>
            </a:r>
            <a:r>
              <a:rPr sz="1400" b="1" spc="-1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Sender</a:t>
            </a:r>
            <a:r>
              <a:rPr sz="1400" b="1" spc="-4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or</a:t>
            </a:r>
            <a:r>
              <a:rPr sz="1400" b="1" spc="-45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Times New Roman"/>
                <a:cs typeface="Times New Roman"/>
              </a:rPr>
              <a:t>Receiver </a:t>
            </a:r>
            <a:r>
              <a:rPr sz="1400" b="1" dirty="0">
                <a:latin typeface="Times New Roman"/>
                <a:cs typeface="Times New Roman"/>
              </a:rPr>
              <a:t>during</a:t>
            </a:r>
            <a:r>
              <a:rPr sz="1400" b="1" spc="-3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Connection</a:t>
            </a:r>
            <a:r>
              <a:rPr sz="1400" b="1" spc="-20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Times New Roman"/>
                <a:cs typeface="Times New Roman"/>
              </a:rPr>
              <a:t>establishment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b="1" dirty="0">
                <a:latin typeface="Times New Roman"/>
                <a:cs typeface="Times New Roman"/>
              </a:rPr>
              <a:t>For</a:t>
            </a:r>
            <a:r>
              <a:rPr sz="1400" b="1" spc="-4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connectionless</a:t>
            </a:r>
            <a:r>
              <a:rPr sz="1400" b="1" spc="-30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Times New Roman"/>
                <a:cs typeface="Times New Roman"/>
              </a:rPr>
              <a:t>Communication:</a:t>
            </a:r>
            <a:r>
              <a:rPr sz="1400" b="1" spc="-12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Authenticate</a:t>
            </a:r>
            <a:r>
              <a:rPr sz="1400" b="1" spc="-3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source</a:t>
            </a:r>
            <a:r>
              <a:rPr sz="1400" b="1" spc="-1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of</a:t>
            </a:r>
            <a:r>
              <a:rPr sz="1400" b="1" spc="-10" dirty="0">
                <a:latin typeface="Times New Roman"/>
                <a:cs typeface="Times New Roman"/>
              </a:rPr>
              <a:t> data.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Times New Roman"/>
                <a:cs typeface="Times New Roman"/>
              </a:rPr>
              <a:t>Access</a:t>
            </a:r>
            <a:r>
              <a:rPr sz="1400" b="1" spc="-2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Control:</a:t>
            </a:r>
            <a:r>
              <a:rPr sz="1400" b="1" spc="-5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Provides</a:t>
            </a:r>
            <a:r>
              <a:rPr sz="1400" b="1" spc="-5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Protection</a:t>
            </a:r>
            <a:r>
              <a:rPr sz="1400" b="1" spc="-6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against</a:t>
            </a:r>
            <a:r>
              <a:rPr sz="1400" b="1" spc="-6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unauthorized</a:t>
            </a:r>
            <a:r>
              <a:rPr sz="1400" b="1" spc="-6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access</a:t>
            </a:r>
            <a:r>
              <a:rPr sz="1400" b="1" spc="-4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of</a:t>
            </a:r>
            <a:r>
              <a:rPr sz="1400" b="1" spc="-35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Times New Roman"/>
                <a:cs typeface="Times New Roman"/>
              </a:rPr>
              <a:t>data.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6200" y="0"/>
            <a:ext cx="8594090" cy="1053465"/>
            <a:chOff x="76200" y="0"/>
            <a:chExt cx="8594090" cy="1053465"/>
          </a:xfrm>
        </p:grpSpPr>
        <p:sp>
          <p:nvSpPr>
            <p:cNvPr id="4" name="object 4"/>
            <p:cNvSpPr/>
            <p:nvPr/>
          </p:nvSpPr>
          <p:spPr>
            <a:xfrm>
              <a:off x="367284" y="108204"/>
              <a:ext cx="382905" cy="474345"/>
            </a:xfrm>
            <a:custGeom>
              <a:avLst/>
              <a:gdLst/>
              <a:ahLst/>
              <a:cxnLst/>
              <a:rect l="l" t="t" r="r" b="b"/>
              <a:pathLst>
                <a:path w="382905" h="474345">
                  <a:moveTo>
                    <a:pt x="0" y="473963"/>
                  </a:moveTo>
                  <a:lnTo>
                    <a:pt x="382523" y="473963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808" y="108204"/>
              <a:ext cx="327660" cy="47396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90727" y="5303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4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59" y="530351"/>
              <a:ext cx="367284" cy="47396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457200"/>
              <a:ext cx="560832" cy="42214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11708" y="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565404"/>
                  </a:moveTo>
                  <a:lnTo>
                    <a:pt x="0" y="56540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565404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32004" y="53340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4" y="533400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47750">
              <a:lnSpc>
                <a:spcPct val="100000"/>
              </a:lnSpc>
              <a:spcBef>
                <a:spcPts val="105"/>
              </a:spcBef>
            </a:pPr>
            <a:r>
              <a:rPr b="1" i="1" dirty="0">
                <a:solidFill>
                  <a:srgbClr val="FF0000"/>
                </a:solidFill>
                <a:latin typeface="Times New Roman"/>
                <a:cs typeface="Times New Roman"/>
              </a:rPr>
              <a:t>Security</a:t>
            </a:r>
            <a:r>
              <a:rPr b="1" i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Services</a:t>
            </a: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8515" y="1426463"/>
            <a:ext cx="8520684" cy="315367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0"/>
            <a:ext cx="8594090" cy="1053465"/>
            <a:chOff x="76200" y="0"/>
            <a:chExt cx="8594090" cy="1053465"/>
          </a:xfrm>
        </p:grpSpPr>
        <p:sp>
          <p:nvSpPr>
            <p:cNvPr id="3" name="object 3"/>
            <p:cNvSpPr/>
            <p:nvPr/>
          </p:nvSpPr>
          <p:spPr>
            <a:xfrm>
              <a:off x="367284" y="108204"/>
              <a:ext cx="382905" cy="474345"/>
            </a:xfrm>
            <a:custGeom>
              <a:avLst/>
              <a:gdLst/>
              <a:ahLst/>
              <a:cxnLst/>
              <a:rect l="l" t="t" r="r" b="b"/>
              <a:pathLst>
                <a:path w="382905" h="474345">
                  <a:moveTo>
                    <a:pt x="0" y="473963"/>
                  </a:moveTo>
                  <a:lnTo>
                    <a:pt x="382523" y="473963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808" y="108204"/>
              <a:ext cx="327660" cy="4739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90727" y="5303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4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59" y="530351"/>
              <a:ext cx="367284" cy="4739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457200"/>
              <a:ext cx="560832" cy="4221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11708" y="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565404"/>
                  </a:moveTo>
                  <a:lnTo>
                    <a:pt x="0" y="56540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565404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32004" y="53340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4" y="533400"/>
              <a:ext cx="8226552" cy="3200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47750">
              <a:lnSpc>
                <a:spcPct val="100000"/>
              </a:lnSpc>
              <a:spcBef>
                <a:spcPts val="105"/>
              </a:spcBef>
            </a:pPr>
            <a:r>
              <a:rPr b="1" i="1" dirty="0">
                <a:solidFill>
                  <a:srgbClr val="FF0000"/>
                </a:solidFill>
                <a:latin typeface="Times New Roman"/>
                <a:cs typeface="Times New Roman"/>
              </a:rPr>
              <a:t>Security</a:t>
            </a:r>
            <a:r>
              <a:rPr b="1" i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Mechanism</a:t>
            </a: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19427" y="1432560"/>
            <a:ext cx="4652772" cy="47396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39185" y="172923"/>
            <a:ext cx="29571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FF0000"/>
                </a:solidFill>
              </a:rPr>
              <a:t>Security</a:t>
            </a:r>
            <a:r>
              <a:rPr sz="2800" spc="-15" dirty="0">
                <a:solidFill>
                  <a:srgbClr val="FF0000"/>
                </a:solidFill>
              </a:rPr>
              <a:t> </a:t>
            </a:r>
            <a:r>
              <a:rPr sz="2800" spc="-10" dirty="0">
                <a:solidFill>
                  <a:srgbClr val="FF0000"/>
                </a:solidFill>
              </a:rPr>
              <a:t>Mechanism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231140" y="709930"/>
            <a:ext cx="8836025" cy="5026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6350" indent="-342900" algn="just">
              <a:lnSpc>
                <a:spcPct val="100000"/>
              </a:lnSpc>
              <a:spcBef>
                <a:spcPts val="10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</a:tabLst>
            </a:pPr>
            <a:r>
              <a:rPr sz="2000" b="1" dirty="0">
                <a:latin typeface="Times New Roman"/>
                <a:cs typeface="Times New Roman"/>
              </a:rPr>
              <a:t>Encipherment:</a:t>
            </a:r>
            <a:r>
              <a:rPr sz="2000" b="1" spc="204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Hiding</a:t>
            </a:r>
            <a:r>
              <a:rPr sz="2000" spc="220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210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Covering</a:t>
            </a:r>
            <a:r>
              <a:rPr sz="2000" spc="220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210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,Can</a:t>
            </a:r>
            <a:r>
              <a:rPr sz="2000" spc="210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provide</a:t>
            </a:r>
            <a:r>
              <a:rPr sz="2000" spc="215" dirty="0">
                <a:latin typeface="Times New Roman"/>
                <a:cs typeface="Times New Roman"/>
              </a:rPr>
              <a:t>  </a:t>
            </a:r>
            <a:r>
              <a:rPr sz="2000" spc="-10" dirty="0">
                <a:latin typeface="Times New Roman"/>
                <a:cs typeface="Times New Roman"/>
              </a:rPr>
              <a:t>confidentiality(Two Technique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i.e.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cryptography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&amp;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steganography)</a:t>
            </a:r>
            <a:endParaRPr sz="2000">
              <a:latin typeface="Times New Roman"/>
              <a:cs typeface="Times New Roman"/>
            </a:endParaRPr>
          </a:p>
          <a:p>
            <a:pPr marL="355600" marR="5715" indent="-342900" algn="just">
              <a:lnSpc>
                <a:spcPct val="100000"/>
              </a:lnSpc>
              <a:spcBef>
                <a:spcPts val="47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</a:tabLst>
            </a:pPr>
            <a:r>
              <a:rPr sz="2000" b="1" dirty="0">
                <a:latin typeface="Times New Roman"/>
                <a:cs typeface="Times New Roman"/>
              </a:rPr>
              <a:t>Data</a:t>
            </a:r>
            <a:r>
              <a:rPr sz="2000" b="1" spc="204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Integrity</a:t>
            </a:r>
            <a:r>
              <a:rPr sz="2000" dirty="0">
                <a:latin typeface="Times New Roman"/>
                <a:cs typeface="Times New Roman"/>
              </a:rPr>
              <a:t>: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Receiver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receives</a:t>
            </a:r>
            <a:r>
              <a:rPr sz="2000" spc="20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20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check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value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sender,</a:t>
            </a:r>
            <a:r>
              <a:rPr sz="2000" spc="2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create</a:t>
            </a:r>
            <a:r>
              <a:rPr sz="2000" spc="19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new </a:t>
            </a:r>
            <a:r>
              <a:rPr sz="2000" dirty="0">
                <a:latin typeface="Times New Roman"/>
                <a:cs typeface="Times New Roman"/>
              </a:rPr>
              <a:t>check</a:t>
            </a:r>
            <a:r>
              <a:rPr sz="2000" spc="1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value</a:t>
            </a:r>
            <a:r>
              <a:rPr sz="2000" spc="1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1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1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1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sender,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compare</a:t>
            </a:r>
            <a:r>
              <a:rPr sz="2000" spc="1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both</a:t>
            </a:r>
            <a:r>
              <a:rPr sz="2000" spc="1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check</a:t>
            </a:r>
            <a:r>
              <a:rPr sz="2000" spc="1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values,</a:t>
            </a:r>
            <a:r>
              <a:rPr sz="2000" spc="1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if</a:t>
            </a:r>
            <a:r>
              <a:rPr sz="2000" spc="1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same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integrity</a:t>
            </a:r>
            <a:r>
              <a:rPr sz="2000" spc="17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is </a:t>
            </a:r>
            <a:r>
              <a:rPr sz="2000" spc="-10" dirty="0">
                <a:latin typeface="Times New Roman"/>
                <a:cs typeface="Times New Roman"/>
              </a:rPr>
              <a:t>preserved.</a:t>
            </a:r>
            <a:endParaRPr sz="20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484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</a:tabLst>
            </a:pPr>
            <a:r>
              <a:rPr sz="2000" b="1" dirty="0">
                <a:latin typeface="Times New Roman"/>
                <a:cs typeface="Times New Roman"/>
              </a:rPr>
              <a:t>Digital</a:t>
            </a:r>
            <a:r>
              <a:rPr sz="2000" b="1" spc="20" dirty="0">
                <a:latin typeface="Times New Roman"/>
                <a:cs typeface="Times New Roman"/>
              </a:rPr>
              <a:t>  </a:t>
            </a:r>
            <a:r>
              <a:rPr sz="2000" b="1" dirty="0">
                <a:latin typeface="Times New Roman"/>
                <a:cs typeface="Times New Roman"/>
              </a:rPr>
              <a:t>Signature</a:t>
            </a:r>
            <a:r>
              <a:rPr sz="2000" dirty="0">
                <a:latin typeface="Times New Roman"/>
                <a:cs typeface="Times New Roman"/>
              </a:rPr>
              <a:t>:</a:t>
            </a:r>
            <a:r>
              <a:rPr sz="2000" spc="20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Sender</a:t>
            </a:r>
            <a:r>
              <a:rPr sz="2000" spc="20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20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electronically</a:t>
            </a:r>
            <a:r>
              <a:rPr sz="2000" spc="25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sign</a:t>
            </a:r>
            <a:r>
              <a:rPr sz="2000" spc="20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15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&amp;</a:t>
            </a:r>
            <a:r>
              <a:rPr sz="2000" spc="20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receiver</a:t>
            </a:r>
            <a:r>
              <a:rPr sz="2000" spc="25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25" dirty="0">
                <a:latin typeface="Times New Roman"/>
                <a:cs typeface="Times New Roman"/>
              </a:rPr>
              <a:t>  </a:t>
            </a:r>
            <a:r>
              <a:rPr sz="2000" spc="-10" dirty="0">
                <a:latin typeface="Times New Roman"/>
                <a:cs typeface="Times New Roman"/>
              </a:rPr>
              <a:t>verify electronically.</a:t>
            </a:r>
            <a:endParaRPr sz="2000">
              <a:latin typeface="Times New Roman"/>
              <a:cs typeface="Times New Roman"/>
            </a:endParaRPr>
          </a:p>
          <a:p>
            <a:pPr marL="354965" indent="-342265" algn="just">
              <a:lnSpc>
                <a:spcPct val="100000"/>
              </a:lnSpc>
              <a:spcBef>
                <a:spcPts val="48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4965" algn="l"/>
              </a:tabLst>
            </a:pPr>
            <a:r>
              <a:rPr sz="2000" b="1" dirty="0">
                <a:latin typeface="Times New Roman"/>
                <a:cs typeface="Times New Roman"/>
              </a:rPr>
              <a:t>Authentication</a:t>
            </a:r>
            <a:r>
              <a:rPr sz="2000" b="1" spc="28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Exchange</a:t>
            </a:r>
            <a:r>
              <a:rPr sz="2000" dirty="0">
                <a:latin typeface="Times New Roman"/>
                <a:cs typeface="Times New Roman"/>
              </a:rPr>
              <a:t>:Two</a:t>
            </a:r>
            <a:r>
              <a:rPr sz="2000" spc="2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entities</a:t>
            </a:r>
            <a:r>
              <a:rPr sz="2000" spc="2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exchange</a:t>
            </a:r>
            <a:r>
              <a:rPr sz="2000" spc="2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some</a:t>
            </a:r>
            <a:r>
              <a:rPr sz="2000" spc="2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messages</a:t>
            </a:r>
            <a:r>
              <a:rPr sz="2000" spc="2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2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prove</a:t>
            </a:r>
            <a:r>
              <a:rPr sz="2000" spc="27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their</a:t>
            </a:r>
            <a:endParaRPr sz="2000">
              <a:latin typeface="Times New Roman"/>
              <a:cs typeface="Times New Roman"/>
            </a:endParaRPr>
          </a:p>
          <a:p>
            <a:pPr marL="355600" algn="just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identity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each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other.</a:t>
            </a:r>
            <a:endParaRPr sz="2000">
              <a:latin typeface="Times New Roman"/>
              <a:cs typeface="Times New Roman"/>
            </a:endParaRPr>
          </a:p>
          <a:p>
            <a:pPr marL="354965" indent="-342265" algn="just">
              <a:lnSpc>
                <a:spcPct val="100000"/>
              </a:lnSpc>
              <a:spcBef>
                <a:spcPts val="475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4965" algn="l"/>
              </a:tabLst>
            </a:pPr>
            <a:r>
              <a:rPr sz="2000" b="1" spc="-20" dirty="0">
                <a:latin typeface="Times New Roman"/>
                <a:cs typeface="Times New Roman"/>
              </a:rPr>
              <a:t>Traffic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Padding</a:t>
            </a:r>
            <a:r>
              <a:rPr sz="2000" dirty="0">
                <a:latin typeface="Times New Roman"/>
                <a:cs typeface="Times New Roman"/>
              </a:rPr>
              <a:t>: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inserting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some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bogus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into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0" dirty="0">
                <a:latin typeface="Times New Roman"/>
                <a:cs typeface="Times New Roman"/>
              </a:rPr>
              <a:t> traffic.</a:t>
            </a:r>
            <a:endParaRPr sz="2000">
              <a:latin typeface="Times New Roman"/>
              <a:cs typeface="Times New Roman"/>
            </a:endParaRPr>
          </a:p>
          <a:p>
            <a:pPr marL="354965" indent="-342265" algn="just">
              <a:lnSpc>
                <a:spcPct val="100000"/>
              </a:lnSpc>
              <a:spcBef>
                <a:spcPts val="484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4965" algn="l"/>
              </a:tabLst>
            </a:pPr>
            <a:r>
              <a:rPr sz="2000" b="1" dirty="0">
                <a:latin typeface="Times New Roman"/>
                <a:cs typeface="Times New Roman"/>
              </a:rPr>
              <a:t>Routing</a:t>
            </a:r>
            <a:r>
              <a:rPr sz="2000" b="1" spc="29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Control</a:t>
            </a:r>
            <a:r>
              <a:rPr sz="2000" dirty="0">
                <a:latin typeface="Times New Roman"/>
                <a:cs typeface="Times New Roman"/>
              </a:rPr>
              <a:t>:</a:t>
            </a:r>
            <a:r>
              <a:rPr sz="2000" spc="2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Selecting</a:t>
            </a:r>
            <a:r>
              <a:rPr sz="2000" spc="2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2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continuously</a:t>
            </a:r>
            <a:r>
              <a:rPr sz="2000" spc="2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changing</a:t>
            </a:r>
            <a:r>
              <a:rPr sz="2000" spc="2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different</a:t>
            </a:r>
            <a:r>
              <a:rPr sz="2000" spc="2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available</a:t>
            </a:r>
            <a:r>
              <a:rPr sz="2000" spc="27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routs</a:t>
            </a:r>
            <a:endParaRPr sz="2000">
              <a:latin typeface="Times New Roman"/>
              <a:cs typeface="Times New Roman"/>
            </a:endParaRPr>
          </a:p>
          <a:p>
            <a:pPr marL="355600" algn="just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between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sender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&amp;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receiver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pretect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eavesdropping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particular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route.</a:t>
            </a:r>
            <a:endParaRPr sz="2000">
              <a:latin typeface="Times New Roman"/>
              <a:cs typeface="Times New Roman"/>
            </a:endParaRPr>
          </a:p>
          <a:p>
            <a:pPr marL="355600" marR="5715" indent="-342900" algn="just">
              <a:lnSpc>
                <a:spcPct val="100000"/>
              </a:lnSpc>
              <a:spcBef>
                <a:spcPts val="48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5600" algn="l"/>
              </a:tabLst>
            </a:pPr>
            <a:r>
              <a:rPr sz="2000" b="1" dirty="0">
                <a:latin typeface="Times New Roman"/>
                <a:cs typeface="Times New Roman"/>
              </a:rPr>
              <a:t>Notarization</a:t>
            </a:r>
            <a:r>
              <a:rPr sz="2000" dirty="0">
                <a:latin typeface="Times New Roman"/>
                <a:cs typeface="Times New Roman"/>
              </a:rPr>
              <a:t>:</a:t>
            </a:r>
            <a:r>
              <a:rPr sz="2000" spc="65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Selecting</a:t>
            </a:r>
            <a:r>
              <a:rPr sz="2000" spc="85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65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trusted</a:t>
            </a:r>
            <a:r>
              <a:rPr sz="2000" spc="75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third</a:t>
            </a:r>
            <a:r>
              <a:rPr sz="2000" spc="70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party</a:t>
            </a:r>
            <a:r>
              <a:rPr sz="2000" spc="75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270" dirty="0">
                <a:latin typeface="Times New Roman"/>
                <a:cs typeface="Times New Roman"/>
              </a:rPr>
              <a:t>   </a:t>
            </a:r>
            <a:r>
              <a:rPr sz="2000" dirty="0">
                <a:latin typeface="Times New Roman"/>
                <a:cs typeface="Times New Roman"/>
              </a:rPr>
              <a:t>control</a:t>
            </a:r>
            <a:r>
              <a:rPr sz="2000" spc="70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75" dirty="0">
                <a:latin typeface="Times New Roman"/>
                <a:cs typeface="Times New Roman"/>
              </a:rPr>
              <a:t>  </a:t>
            </a:r>
            <a:r>
              <a:rPr sz="2000" spc="-10" dirty="0">
                <a:latin typeface="Times New Roman"/>
                <a:cs typeface="Times New Roman"/>
              </a:rPr>
              <a:t>communication </a:t>
            </a:r>
            <a:r>
              <a:rPr sz="2000" dirty="0">
                <a:latin typeface="Times New Roman"/>
                <a:cs typeface="Times New Roman"/>
              </a:rPr>
              <a:t>between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two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entities.</a:t>
            </a:r>
            <a:endParaRPr sz="2000">
              <a:latin typeface="Times New Roman"/>
              <a:cs typeface="Times New Roman"/>
            </a:endParaRPr>
          </a:p>
          <a:p>
            <a:pPr marL="354965" indent="-342265" algn="just">
              <a:lnSpc>
                <a:spcPct val="100000"/>
              </a:lnSpc>
              <a:spcBef>
                <a:spcPts val="480"/>
              </a:spcBef>
              <a:buClr>
                <a:srgbClr val="3333CC"/>
              </a:buClr>
              <a:buSzPct val="60000"/>
              <a:buFont typeface="Wingdings"/>
              <a:buChar char=""/>
              <a:tabLst>
                <a:tab pos="354965" algn="l"/>
              </a:tabLst>
            </a:pPr>
            <a:r>
              <a:rPr sz="2000" b="1" dirty="0">
                <a:latin typeface="Times New Roman"/>
                <a:cs typeface="Times New Roman"/>
              </a:rPr>
              <a:t>Access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Control</a:t>
            </a:r>
            <a:r>
              <a:rPr sz="2000" dirty="0">
                <a:latin typeface="Times New Roman"/>
                <a:cs typeface="Times New Roman"/>
              </a:rPr>
              <a:t>: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access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right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resource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0"/>
            <a:ext cx="8594090" cy="1053465"/>
            <a:chOff x="76200" y="0"/>
            <a:chExt cx="8594090" cy="1053465"/>
          </a:xfrm>
        </p:grpSpPr>
        <p:sp>
          <p:nvSpPr>
            <p:cNvPr id="3" name="object 3"/>
            <p:cNvSpPr/>
            <p:nvPr/>
          </p:nvSpPr>
          <p:spPr>
            <a:xfrm>
              <a:off x="367284" y="108204"/>
              <a:ext cx="382905" cy="474345"/>
            </a:xfrm>
            <a:custGeom>
              <a:avLst/>
              <a:gdLst/>
              <a:ahLst/>
              <a:cxnLst/>
              <a:rect l="l" t="t" r="r" b="b"/>
              <a:pathLst>
                <a:path w="382905" h="474345">
                  <a:moveTo>
                    <a:pt x="0" y="473963"/>
                  </a:moveTo>
                  <a:lnTo>
                    <a:pt x="382523" y="473963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808" y="108204"/>
              <a:ext cx="327660" cy="4739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90727" y="5303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4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59" y="530351"/>
              <a:ext cx="367284" cy="4739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457200"/>
              <a:ext cx="560832" cy="4221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11708" y="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565404"/>
                  </a:moveTo>
                  <a:lnTo>
                    <a:pt x="0" y="56540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565404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32004" y="53340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4" y="533400"/>
              <a:ext cx="8226552" cy="3200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0771" rIns="0" bIns="0" rtlCol="0">
            <a:spAutoFit/>
          </a:bodyPr>
          <a:lstStyle/>
          <a:p>
            <a:pPr marL="1034415">
              <a:lnSpc>
                <a:spcPct val="100000"/>
              </a:lnSpc>
              <a:spcBef>
                <a:spcPts val="95"/>
              </a:spcBef>
            </a:pP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Relation</a:t>
            </a:r>
            <a:r>
              <a:rPr sz="2800" b="1" i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between</a:t>
            </a:r>
            <a:r>
              <a:rPr sz="2800" b="1" i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Services</a:t>
            </a:r>
            <a:r>
              <a:rPr sz="2800" b="1" i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and</a:t>
            </a:r>
            <a:r>
              <a:rPr sz="2800" b="1" i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Mechanisms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2001" y="2212770"/>
            <a:ext cx="8360531" cy="217533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9067" rIns="0" bIns="0" rtlCol="0">
            <a:spAutoFit/>
          </a:bodyPr>
          <a:lstStyle/>
          <a:p>
            <a:pPr marL="589915">
              <a:lnSpc>
                <a:spcPct val="100000"/>
              </a:lnSpc>
              <a:spcBef>
                <a:spcPts val="95"/>
              </a:spcBef>
            </a:pPr>
            <a:r>
              <a:rPr sz="4000" dirty="0">
                <a:latin typeface="Tahoma"/>
                <a:cs typeface="Tahoma"/>
              </a:rPr>
              <a:t>OSI</a:t>
            </a:r>
            <a:r>
              <a:rPr sz="4000" spc="-125" dirty="0">
                <a:latin typeface="Tahoma"/>
                <a:cs typeface="Tahoma"/>
              </a:rPr>
              <a:t> </a:t>
            </a:r>
            <a:r>
              <a:rPr sz="4000" dirty="0">
                <a:latin typeface="Tahoma"/>
                <a:cs typeface="Tahoma"/>
              </a:rPr>
              <a:t>Security</a:t>
            </a:r>
            <a:r>
              <a:rPr sz="4000" spc="-145" dirty="0">
                <a:latin typeface="Tahoma"/>
                <a:cs typeface="Tahoma"/>
              </a:rPr>
              <a:t> </a:t>
            </a:r>
            <a:r>
              <a:rPr sz="4000" spc="-10" dirty="0">
                <a:latin typeface="Tahoma"/>
                <a:cs typeface="Tahoma"/>
              </a:rPr>
              <a:t>Architecture</a:t>
            </a:r>
            <a:endParaRPr sz="40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7728" y="1566959"/>
            <a:ext cx="7763056" cy="414890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6117" y="22047"/>
            <a:ext cx="31921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OSI</a:t>
            </a:r>
            <a:r>
              <a:rPr sz="2400" spc="-30" dirty="0"/>
              <a:t> </a:t>
            </a:r>
            <a:r>
              <a:rPr sz="2400" dirty="0"/>
              <a:t>Security</a:t>
            </a:r>
            <a:r>
              <a:rPr sz="2400" spc="-160" dirty="0"/>
              <a:t> </a:t>
            </a:r>
            <a:r>
              <a:rPr sz="2400" spc="-10" dirty="0"/>
              <a:t>Architecture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307340" y="663600"/>
            <a:ext cx="8608695" cy="617156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54965" indent="-342265" algn="just">
              <a:lnSpc>
                <a:spcPct val="100000"/>
              </a:lnSpc>
              <a:spcBef>
                <a:spcPts val="484"/>
              </a:spcBef>
              <a:buClr>
                <a:srgbClr val="3333CC"/>
              </a:buClr>
              <a:buSzPct val="59375"/>
              <a:buFont typeface="Wingdings"/>
              <a:buChar char=""/>
              <a:tabLst>
                <a:tab pos="354965" algn="l"/>
              </a:tabLst>
            </a:pPr>
            <a:r>
              <a:rPr sz="1600" b="1" dirty="0">
                <a:latin typeface="Times New Roman"/>
                <a:cs typeface="Times New Roman"/>
              </a:rPr>
              <a:t>1.</a:t>
            </a:r>
            <a:r>
              <a:rPr sz="1600" b="1" spc="-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Security</a:t>
            </a:r>
            <a:r>
              <a:rPr sz="1600" b="1" spc="-60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Attacks:</a:t>
            </a:r>
            <a:endParaRPr sz="16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380"/>
              </a:spcBef>
              <a:buClr>
                <a:srgbClr val="3333CC"/>
              </a:buClr>
              <a:buSzPct val="59375"/>
              <a:buFont typeface="Wingdings"/>
              <a:buChar char=""/>
              <a:tabLst>
                <a:tab pos="355600" algn="l"/>
              </a:tabLst>
            </a:pPr>
            <a:r>
              <a:rPr sz="1600" dirty="0">
                <a:latin typeface="Times New Roman"/>
                <a:cs typeface="Times New Roman"/>
              </a:rPr>
              <a:t>A</a:t>
            </a:r>
            <a:r>
              <a:rPr sz="1600" spc="2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security</a:t>
            </a:r>
            <a:r>
              <a:rPr sz="1600" spc="30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attack</a:t>
            </a:r>
            <a:r>
              <a:rPr sz="1600" spc="3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is</a:t>
            </a:r>
            <a:r>
              <a:rPr sz="1600" spc="29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</a:t>
            </a:r>
            <a:r>
              <a:rPr sz="1600" spc="30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attempt</a:t>
            </a:r>
            <a:r>
              <a:rPr sz="1600" spc="29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by</a:t>
            </a:r>
            <a:r>
              <a:rPr sz="1600" spc="3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</a:t>
            </a:r>
            <a:r>
              <a:rPr sz="1600" spc="29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person</a:t>
            </a:r>
            <a:r>
              <a:rPr sz="1600" spc="30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or</a:t>
            </a:r>
            <a:r>
              <a:rPr sz="1600" spc="30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entity</a:t>
            </a:r>
            <a:r>
              <a:rPr sz="1600" spc="30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to</a:t>
            </a:r>
            <a:r>
              <a:rPr sz="1600" spc="30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gain</a:t>
            </a:r>
            <a:r>
              <a:rPr sz="1600" spc="30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unauthorized</a:t>
            </a:r>
            <a:r>
              <a:rPr sz="1600" spc="3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access</a:t>
            </a:r>
            <a:r>
              <a:rPr sz="1600" spc="3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to</a:t>
            </a:r>
            <a:r>
              <a:rPr sz="1600" spc="30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disrupt</a:t>
            </a:r>
            <a:r>
              <a:rPr sz="1600" spc="300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or </a:t>
            </a:r>
            <a:r>
              <a:rPr sz="1600" dirty="0">
                <a:latin typeface="Times New Roman"/>
                <a:cs typeface="Times New Roman"/>
              </a:rPr>
              <a:t>compromise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security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 system,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network,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or device. These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are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defined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as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actions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that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put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at </a:t>
            </a:r>
            <a:r>
              <a:rPr sz="1600" dirty="0">
                <a:latin typeface="Times New Roman"/>
                <a:cs typeface="Times New Roman"/>
              </a:rPr>
              <a:t>risk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organization’s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safety</a:t>
            </a:r>
            <a:endParaRPr sz="1600">
              <a:latin typeface="Times New Roman"/>
              <a:cs typeface="Times New Roman"/>
            </a:endParaRPr>
          </a:p>
          <a:p>
            <a:pPr marL="354965" indent="-342265" algn="just">
              <a:lnSpc>
                <a:spcPct val="100000"/>
              </a:lnSpc>
              <a:spcBef>
                <a:spcPts val="390"/>
              </a:spcBef>
              <a:buClr>
                <a:srgbClr val="3333CC"/>
              </a:buClr>
              <a:buSzPct val="59375"/>
              <a:buFont typeface="Wingdings"/>
              <a:buChar char=""/>
              <a:tabLst>
                <a:tab pos="354965" algn="l"/>
              </a:tabLst>
            </a:pPr>
            <a:r>
              <a:rPr sz="1600" b="1" dirty="0">
                <a:latin typeface="Times New Roman"/>
                <a:cs typeface="Times New Roman"/>
              </a:rPr>
              <a:t>2.</a:t>
            </a:r>
            <a:r>
              <a:rPr sz="1600" b="1" spc="-4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Security </a:t>
            </a:r>
            <a:r>
              <a:rPr sz="1600" b="1" spc="-10" dirty="0">
                <a:latin typeface="Times New Roman"/>
                <a:cs typeface="Times New Roman"/>
              </a:rPr>
              <a:t>Mechanism</a:t>
            </a:r>
            <a:endParaRPr sz="1600">
              <a:latin typeface="Times New Roman"/>
              <a:cs typeface="Times New Roman"/>
            </a:endParaRPr>
          </a:p>
          <a:p>
            <a:pPr marL="355600" marR="6350" indent="-342900" algn="just">
              <a:lnSpc>
                <a:spcPct val="100000"/>
              </a:lnSpc>
              <a:spcBef>
                <a:spcPts val="384"/>
              </a:spcBef>
              <a:buClr>
                <a:srgbClr val="3333CC"/>
              </a:buClr>
              <a:buSzPct val="59375"/>
              <a:buFont typeface="Wingdings"/>
              <a:buChar char=""/>
              <a:tabLst>
                <a:tab pos="355600" algn="l"/>
              </a:tabLst>
            </a:pP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mechanism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that is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built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to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identify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any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breach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security or attack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on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 organization,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is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called </a:t>
            </a:r>
            <a:r>
              <a:rPr sz="1600" dirty="0">
                <a:latin typeface="Times New Roman"/>
                <a:cs typeface="Times New Roman"/>
              </a:rPr>
              <a:t>a</a:t>
            </a:r>
            <a:r>
              <a:rPr sz="1600" spc="9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security</a:t>
            </a:r>
            <a:r>
              <a:rPr sz="1600" spc="1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mechanism.</a:t>
            </a:r>
            <a:r>
              <a:rPr sz="1600" spc="9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Security</a:t>
            </a:r>
            <a:r>
              <a:rPr sz="1600" spc="10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Mechanisms</a:t>
            </a:r>
            <a:r>
              <a:rPr sz="1600" spc="114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are</a:t>
            </a:r>
            <a:r>
              <a:rPr sz="1600" spc="9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also</a:t>
            </a:r>
            <a:r>
              <a:rPr sz="1600" spc="114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responsible</a:t>
            </a:r>
            <a:r>
              <a:rPr sz="1600" spc="10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for</a:t>
            </a:r>
            <a:r>
              <a:rPr sz="1600" spc="10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protecting</a:t>
            </a:r>
            <a:r>
              <a:rPr sz="1600" spc="9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</a:t>
            </a:r>
            <a:r>
              <a:rPr sz="1600" spc="10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system,</a:t>
            </a:r>
            <a:r>
              <a:rPr sz="1600" spc="114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network, </a:t>
            </a:r>
            <a:r>
              <a:rPr sz="1600" dirty="0">
                <a:latin typeface="Times New Roman"/>
                <a:cs typeface="Times New Roman"/>
              </a:rPr>
              <a:t>or</a:t>
            </a:r>
            <a:r>
              <a:rPr sz="1600" spc="3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device</a:t>
            </a:r>
            <a:r>
              <a:rPr sz="1600" spc="36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against</a:t>
            </a:r>
            <a:r>
              <a:rPr sz="1600" spc="37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unauthorized</a:t>
            </a:r>
            <a:r>
              <a:rPr sz="1600" spc="37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access,</a:t>
            </a:r>
            <a:r>
              <a:rPr sz="1600" spc="35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tampering,</a:t>
            </a:r>
            <a:r>
              <a:rPr sz="1600" spc="36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or</a:t>
            </a:r>
            <a:r>
              <a:rPr sz="1600" spc="36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other</a:t>
            </a:r>
            <a:r>
              <a:rPr sz="1600" spc="35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security</a:t>
            </a:r>
            <a:r>
              <a:rPr sz="1600" spc="36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threats.</a:t>
            </a:r>
            <a:r>
              <a:rPr sz="1600" spc="36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Some</a:t>
            </a:r>
            <a:r>
              <a:rPr sz="1600" spc="36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examples</a:t>
            </a:r>
            <a:r>
              <a:rPr sz="1600" spc="365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of </a:t>
            </a:r>
            <a:r>
              <a:rPr sz="1600" dirty="0">
                <a:latin typeface="Times New Roman"/>
                <a:cs typeface="Times New Roman"/>
              </a:rPr>
              <a:t>security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mechanisms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include:</a:t>
            </a:r>
            <a:endParaRPr sz="1600">
              <a:latin typeface="Times New Roman"/>
              <a:cs typeface="Times New Roman"/>
            </a:endParaRPr>
          </a:p>
          <a:p>
            <a:pPr marL="353060" indent="-340360" algn="just">
              <a:lnSpc>
                <a:spcPct val="100000"/>
              </a:lnSpc>
              <a:spcBef>
                <a:spcPts val="380"/>
              </a:spcBef>
              <a:buClr>
                <a:srgbClr val="3333CC"/>
              </a:buClr>
              <a:buSzPct val="59375"/>
              <a:buFont typeface="Arial"/>
              <a:buChar char="•"/>
              <a:tabLst>
                <a:tab pos="353060" algn="l"/>
              </a:tabLst>
            </a:pPr>
            <a:r>
              <a:rPr sz="1600" dirty="0">
                <a:latin typeface="Times New Roman"/>
                <a:cs typeface="Times New Roman"/>
              </a:rPr>
              <a:t>Encipherment</a:t>
            </a:r>
            <a:r>
              <a:rPr sz="1600" spc="-7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(Encryption)</a:t>
            </a:r>
            <a:endParaRPr sz="1600">
              <a:latin typeface="Times New Roman"/>
              <a:cs typeface="Times New Roman"/>
            </a:endParaRPr>
          </a:p>
          <a:p>
            <a:pPr marL="353060" indent="-340360" algn="just">
              <a:lnSpc>
                <a:spcPct val="100000"/>
              </a:lnSpc>
              <a:spcBef>
                <a:spcPts val="390"/>
              </a:spcBef>
              <a:buClr>
                <a:srgbClr val="3333CC"/>
              </a:buClr>
              <a:buSzPct val="59375"/>
              <a:buFont typeface="Arial"/>
              <a:buChar char="•"/>
              <a:tabLst>
                <a:tab pos="353060" algn="l"/>
              </a:tabLst>
            </a:pPr>
            <a:r>
              <a:rPr sz="1600" dirty="0">
                <a:latin typeface="Times New Roman"/>
                <a:cs typeface="Times New Roman"/>
              </a:rPr>
              <a:t>Digital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signature</a:t>
            </a:r>
            <a:endParaRPr sz="1600">
              <a:latin typeface="Times New Roman"/>
              <a:cs typeface="Times New Roman"/>
            </a:endParaRPr>
          </a:p>
          <a:p>
            <a:pPr marL="353060" indent="-340360" algn="just">
              <a:lnSpc>
                <a:spcPct val="100000"/>
              </a:lnSpc>
              <a:spcBef>
                <a:spcPts val="380"/>
              </a:spcBef>
              <a:buClr>
                <a:srgbClr val="3333CC"/>
              </a:buClr>
              <a:buSzPct val="59375"/>
              <a:buFont typeface="Arial"/>
              <a:buChar char="•"/>
              <a:tabLst>
                <a:tab pos="353060" algn="l"/>
              </a:tabLst>
            </a:pPr>
            <a:r>
              <a:rPr sz="1600" spc="-10" dirty="0">
                <a:latin typeface="Times New Roman"/>
                <a:cs typeface="Times New Roman"/>
              </a:rPr>
              <a:t>Traffic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padding.</a:t>
            </a:r>
            <a:endParaRPr sz="1600">
              <a:latin typeface="Times New Roman"/>
              <a:cs typeface="Times New Roman"/>
            </a:endParaRPr>
          </a:p>
          <a:p>
            <a:pPr marL="353060" indent="-340360" algn="just">
              <a:lnSpc>
                <a:spcPct val="100000"/>
              </a:lnSpc>
              <a:spcBef>
                <a:spcPts val="385"/>
              </a:spcBef>
              <a:buClr>
                <a:srgbClr val="3333CC"/>
              </a:buClr>
              <a:buSzPct val="59375"/>
              <a:buFont typeface="Arial"/>
              <a:buChar char="•"/>
              <a:tabLst>
                <a:tab pos="353060" algn="l"/>
              </a:tabLst>
            </a:pPr>
            <a:r>
              <a:rPr sz="1600" dirty="0">
                <a:latin typeface="Times New Roman"/>
                <a:cs typeface="Times New Roman"/>
              </a:rPr>
              <a:t>Routing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control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50"/>
              </a:spcBef>
            </a:pPr>
            <a:endParaRPr sz="16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3333CC"/>
              </a:buClr>
              <a:buSzPct val="59375"/>
              <a:buFont typeface="Wingdings"/>
              <a:buChar char=""/>
              <a:tabLst>
                <a:tab pos="354965" algn="l"/>
              </a:tabLst>
            </a:pPr>
            <a:r>
              <a:rPr sz="1600" b="1" dirty="0">
                <a:latin typeface="Times New Roman"/>
                <a:cs typeface="Times New Roman"/>
              </a:rPr>
              <a:t>3.</a:t>
            </a:r>
            <a:r>
              <a:rPr sz="1600" b="1" spc="-4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Security </a:t>
            </a:r>
            <a:r>
              <a:rPr sz="1600" b="1" spc="-10" dirty="0">
                <a:latin typeface="Times New Roman"/>
                <a:cs typeface="Times New Roman"/>
              </a:rPr>
              <a:t>Services:</a:t>
            </a:r>
            <a:endParaRPr sz="1600">
              <a:latin typeface="Times New Roman"/>
              <a:cs typeface="Times New Roman"/>
            </a:endParaRPr>
          </a:p>
          <a:p>
            <a:pPr marL="355600" marR="9525" indent="-342900">
              <a:lnSpc>
                <a:spcPct val="100000"/>
              </a:lnSpc>
              <a:spcBef>
                <a:spcPts val="385"/>
              </a:spcBef>
              <a:buClr>
                <a:srgbClr val="3333CC"/>
              </a:buClr>
              <a:buSzPct val="59375"/>
              <a:buFont typeface="Wingdings"/>
              <a:buChar char=""/>
              <a:tabLst>
                <a:tab pos="355600" algn="l"/>
              </a:tabLst>
            </a:pPr>
            <a:r>
              <a:rPr sz="1600" dirty="0">
                <a:latin typeface="Times New Roman"/>
                <a:cs typeface="Times New Roman"/>
              </a:rPr>
              <a:t>Security</a:t>
            </a:r>
            <a:r>
              <a:rPr sz="1600" spc="10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services</a:t>
            </a:r>
            <a:r>
              <a:rPr sz="1600" spc="1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refer</a:t>
            </a:r>
            <a:r>
              <a:rPr sz="1600" spc="10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to</a:t>
            </a:r>
            <a:r>
              <a:rPr sz="1600" spc="1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10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different</a:t>
            </a:r>
            <a:r>
              <a:rPr sz="1600" spc="10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services</a:t>
            </a:r>
            <a:r>
              <a:rPr sz="1600" spc="1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available</a:t>
            </a:r>
            <a:r>
              <a:rPr sz="1600" spc="10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for</a:t>
            </a:r>
            <a:r>
              <a:rPr sz="1600" spc="114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maintaining</a:t>
            </a:r>
            <a:r>
              <a:rPr sz="1600" spc="1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10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security</a:t>
            </a:r>
            <a:r>
              <a:rPr sz="1600" spc="10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and</a:t>
            </a:r>
            <a:r>
              <a:rPr sz="1600" spc="10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safety</a:t>
            </a:r>
            <a:r>
              <a:rPr sz="1600" spc="100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of </a:t>
            </a:r>
            <a:r>
              <a:rPr sz="1600" dirty="0">
                <a:latin typeface="Times New Roman"/>
                <a:cs typeface="Times New Roman"/>
              </a:rPr>
              <a:t>an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organization,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Security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services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are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divided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into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5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types:</a:t>
            </a:r>
            <a:endParaRPr sz="16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385"/>
              </a:spcBef>
              <a:buClr>
                <a:srgbClr val="3333CC"/>
              </a:buClr>
              <a:buSzPct val="59375"/>
              <a:buFont typeface="Arial"/>
              <a:buChar char="•"/>
              <a:tabLst>
                <a:tab pos="354965" algn="l"/>
              </a:tabLst>
            </a:pPr>
            <a:r>
              <a:rPr sz="1600" spc="-10" dirty="0">
                <a:latin typeface="Times New Roman"/>
                <a:cs typeface="Times New Roman"/>
              </a:rPr>
              <a:t>Authentication</a:t>
            </a:r>
            <a:endParaRPr sz="16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385"/>
              </a:spcBef>
              <a:buClr>
                <a:srgbClr val="3333CC"/>
              </a:buClr>
              <a:buSzPct val="59375"/>
              <a:buFont typeface="Arial"/>
              <a:buChar char="•"/>
              <a:tabLst>
                <a:tab pos="354965" algn="l"/>
              </a:tabLst>
            </a:pPr>
            <a:r>
              <a:rPr sz="1600" dirty="0">
                <a:latin typeface="Times New Roman"/>
                <a:cs typeface="Times New Roman"/>
              </a:rPr>
              <a:t>Access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control.</a:t>
            </a:r>
            <a:endParaRPr sz="16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385"/>
              </a:spcBef>
              <a:buClr>
                <a:srgbClr val="3333CC"/>
              </a:buClr>
              <a:buSzPct val="59375"/>
              <a:buFont typeface="Arial"/>
              <a:buChar char="•"/>
              <a:tabLst>
                <a:tab pos="354965" algn="l"/>
              </a:tabLst>
            </a:pPr>
            <a:r>
              <a:rPr sz="1600" dirty="0">
                <a:latin typeface="Times New Roman"/>
                <a:cs typeface="Times New Roman"/>
              </a:rPr>
              <a:t>Data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Confidentiality</a:t>
            </a:r>
            <a:endParaRPr sz="16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385"/>
              </a:spcBef>
              <a:buClr>
                <a:srgbClr val="3333CC"/>
              </a:buClr>
              <a:buSzPct val="59375"/>
              <a:buFont typeface="Arial"/>
              <a:buChar char="•"/>
              <a:tabLst>
                <a:tab pos="354965" algn="l"/>
              </a:tabLst>
            </a:pPr>
            <a:r>
              <a:rPr sz="1600" dirty="0">
                <a:latin typeface="Times New Roman"/>
                <a:cs typeface="Times New Roman"/>
              </a:rPr>
              <a:t>Data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integrity</a:t>
            </a:r>
            <a:endParaRPr sz="16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384"/>
              </a:spcBef>
              <a:buClr>
                <a:srgbClr val="3333CC"/>
              </a:buClr>
              <a:buSzPct val="59375"/>
              <a:buFont typeface="Arial"/>
              <a:buChar char="•"/>
              <a:tabLst>
                <a:tab pos="354965" algn="l"/>
              </a:tabLst>
            </a:pPr>
            <a:r>
              <a:rPr sz="1600" dirty="0">
                <a:latin typeface="Times New Roman"/>
                <a:cs typeface="Times New Roman"/>
              </a:rPr>
              <a:t>Non-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repudiation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8144" rIns="0" bIns="0" rtlCol="0">
            <a:spAutoFit/>
          </a:bodyPr>
          <a:lstStyle/>
          <a:p>
            <a:pPr marL="2261235">
              <a:lnSpc>
                <a:spcPct val="100000"/>
              </a:lnSpc>
              <a:spcBef>
                <a:spcPts val="105"/>
              </a:spcBef>
            </a:pPr>
            <a:r>
              <a:rPr dirty="0"/>
              <a:t>Network</a:t>
            </a:r>
            <a:r>
              <a:rPr spc="-20" dirty="0"/>
              <a:t> </a:t>
            </a:r>
            <a:r>
              <a:rPr dirty="0"/>
              <a:t>Security</a:t>
            </a:r>
            <a:r>
              <a:rPr spc="-30" dirty="0"/>
              <a:t> </a:t>
            </a:r>
            <a:r>
              <a:rPr spc="-10" dirty="0"/>
              <a:t>Model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4715" y="1625943"/>
            <a:ext cx="7074568" cy="413925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7814" y="386334"/>
            <a:ext cx="82486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Four</a:t>
            </a:r>
            <a:r>
              <a:rPr sz="2800" spc="-15" dirty="0"/>
              <a:t> </a:t>
            </a:r>
            <a:r>
              <a:rPr sz="2800" dirty="0"/>
              <a:t>basic</a:t>
            </a:r>
            <a:r>
              <a:rPr sz="2800" spc="-40" dirty="0"/>
              <a:t> </a:t>
            </a:r>
            <a:r>
              <a:rPr sz="2800" dirty="0"/>
              <a:t>tasks</a:t>
            </a:r>
            <a:r>
              <a:rPr sz="2800" spc="-25" dirty="0"/>
              <a:t> </a:t>
            </a:r>
            <a:r>
              <a:rPr sz="2800" dirty="0"/>
              <a:t>in</a:t>
            </a:r>
            <a:r>
              <a:rPr sz="2800" spc="-20" dirty="0"/>
              <a:t> </a:t>
            </a:r>
            <a:r>
              <a:rPr sz="2800" dirty="0"/>
              <a:t>designing</a:t>
            </a:r>
            <a:r>
              <a:rPr sz="2800" spc="-40" dirty="0"/>
              <a:t> </a:t>
            </a:r>
            <a:r>
              <a:rPr sz="2800" dirty="0"/>
              <a:t>a</a:t>
            </a:r>
            <a:r>
              <a:rPr sz="2800" spc="-30" dirty="0"/>
              <a:t> </a:t>
            </a:r>
            <a:r>
              <a:rPr sz="2800" dirty="0"/>
              <a:t>particular</a:t>
            </a:r>
            <a:r>
              <a:rPr sz="2800" spc="-35" dirty="0"/>
              <a:t> </a:t>
            </a:r>
            <a:r>
              <a:rPr sz="2800" dirty="0"/>
              <a:t>security</a:t>
            </a:r>
            <a:r>
              <a:rPr sz="2800" spc="-25" dirty="0"/>
              <a:t> </a:t>
            </a:r>
            <a:r>
              <a:rPr sz="2800" spc="-10" dirty="0"/>
              <a:t>service: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459740" y="1167130"/>
            <a:ext cx="7979409" cy="2952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marR="5080" indent="-457834" algn="just">
              <a:lnSpc>
                <a:spcPct val="100000"/>
              </a:lnSpc>
              <a:spcBef>
                <a:spcPts val="105"/>
              </a:spcBef>
              <a:buClr>
                <a:srgbClr val="3333CC"/>
              </a:buClr>
              <a:buSzPct val="60000"/>
              <a:buAutoNum type="arabicPeriod"/>
              <a:tabLst>
                <a:tab pos="469900" algn="l"/>
              </a:tabLst>
            </a:pPr>
            <a:r>
              <a:rPr sz="2000" b="1" dirty="0">
                <a:latin typeface="Times New Roman"/>
                <a:cs typeface="Times New Roman"/>
              </a:rPr>
              <a:t>Design</a:t>
            </a:r>
            <a:r>
              <a:rPr sz="2000" b="1" spc="290" dirty="0">
                <a:latin typeface="Times New Roman"/>
                <a:cs typeface="Times New Roman"/>
              </a:rPr>
              <a:t>   </a:t>
            </a:r>
            <a:r>
              <a:rPr sz="2000" b="1" dirty="0">
                <a:latin typeface="Times New Roman"/>
                <a:cs typeface="Times New Roman"/>
              </a:rPr>
              <a:t>an</a:t>
            </a:r>
            <a:r>
              <a:rPr sz="2000" b="1" spc="295" dirty="0">
                <a:latin typeface="Times New Roman"/>
                <a:cs typeface="Times New Roman"/>
              </a:rPr>
              <a:t>   </a:t>
            </a:r>
            <a:r>
              <a:rPr sz="2000" b="1" dirty="0">
                <a:latin typeface="Times New Roman"/>
                <a:cs typeface="Times New Roman"/>
              </a:rPr>
              <a:t>algorithm</a:t>
            </a:r>
            <a:r>
              <a:rPr sz="2000" b="1" spc="300" dirty="0">
                <a:latin typeface="Times New Roman"/>
                <a:cs typeface="Times New Roman"/>
              </a:rPr>
              <a:t>   </a:t>
            </a:r>
            <a:r>
              <a:rPr sz="2000" b="1" dirty="0">
                <a:latin typeface="Times New Roman"/>
                <a:cs typeface="Times New Roman"/>
              </a:rPr>
              <a:t>for</a:t>
            </a:r>
            <a:r>
              <a:rPr sz="2000" b="1" spc="280" dirty="0">
                <a:latin typeface="Times New Roman"/>
                <a:cs typeface="Times New Roman"/>
              </a:rPr>
              <a:t>   </a:t>
            </a:r>
            <a:r>
              <a:rPr sz="2000" b="1" dirty="0">
                <a:latin typeface="Times New Roman"/>
                <a:cs typeface="Times New Roman"/>
              </a:rPr>
              <a:t>performing</a:t>
            </a:r>
            <a:r>
              <a:rPr sz="2000" b="1" spc="295" dirty="0">
                <a:latin typeface="Times New Roman"/>
                <a:cs typeface="Times New Roman"/>
              </a:rPr>
              <a:t>   </a:t>
            </a:r>
            <a:r>
              <a:rPr sz="2000" b="1" dirty="0">
                <a:latin typeface="Times New Roman"/>
                <a:cs typeface="Times New Roman"/>
              </a:rPr>
              <a:t>the</a:t>
            </a:r>
            <a:r>
              <a:rPr sz="2000" b="1" spc="295" dirty="0">
                <a:latin typeface="Times New Roman"/>
                <a:cs typeface="Times New Roman"/>
              </a:rPr>
              <a:t>   </a:t>
            </a:r>
            <a:r>
              <a:rPr sz="2000" b="1" spc="-10" dirty="0">
                <a:latin typeface="Times New Roman"/>
                <a:cs typeface="Times New Roman"/>
              </a:rPr>
              <a:t>security-related </a:t>
            </a:r>
            <a:r>
              <a:rPr sz="2000" b="1" dirty="0">
                <a:latin typeface="Times New Roman"/>
                <a:cs typeface="Times New Roman"/>
              </a:rPr>
              <a:t>transformation.</a:t>
            </a:r>
            <a:r>
              <a:rPr sz="2000" b="1" spc="35" dirty="0">
                <a:latin typeface="Times New Roman"/>
                <a:cs typeface="Times New Roman"/>
              </a:rPr>
              <a:t>  </a:t>
            </a:r>
            <a:r>
              <a:rPr sz="2000" b="1" dirty="0">
                <a:latin typeface="Times New Roman"/>
                <a:cs typeface="Times New Roman"/>
              </a:rPr>
              <a:t>The</a:t>
            </a:r>
            <a:r>
              <a:rPr sz="2000" b="1" spc="25" dirty="0">
                <a:latin typeface="Times New Roman"/>
                <a:cs typeface="Times New Roman"/>
              </a:rPr>
              <a:t>  </a:t>
            </a:r>
            <a:r>
              <a:rPr sz="2000" b="1" dirty="0">
                <a:latin typeface="Times New Roman"/>
                <a:cs typeface="Times New Roman"/>
              </a:rPr>
              <a:t>algorithm</a:t>
            </a:r>
            <a:r>
              <a:rPr sz="2000" b="1" spc="30" dirty="0">
                <a:latin typeface="Times New Roman"/>
                <a:cs typeface="Times New Roman"/>
              </a:rPr>
              <a:t>  </a:t>
            </a:r>
            <a:r>
              <a:rPr sz="2000" b="1" dirty="0">
                <a:latin typeface="Times New Roman"/>
                <a:cs typeface="Times New Roman"/>
              </a:rPr>
              <a:t>should</a:t>
            </a:r>
            <a:r>
              <a:rPr sz="2000" b="1" spc="20" dirty="0">
                <a:latin typeface="Times New Roman"/>
                <a:cs typeface="Times New Roman"/>
              </a:rPr>
              <a:t>  </a:t>
            </a:r>
            <a:r>
              <a:rPr sz="2000" b="1" dirty="0">
                <a:latin typeface="Times New Roman"/>
                <a:cs typeface="Times New Roman"/>
              </a:rPr>
              <a:t>be</a:t>
            </a:r>
            <a:r>
              <a:rPr sz="2000" b="1" spc="25" dirty="0">
                <a:latin typeface="Times New Roman"/>
                <a:cs typeface="Times New Roman"/>
              </a:rPr>
              <a:t>  </a:t>
            </a:r>
            <a:r>
              <a:rPr sz="2000" b="1" dirty="0">
                <a:latin typeface="Times New Roman"/>
                <a:cs typeface="Times New Roman"/>
              </a:rPr>
              <a:t>such</a:t>
            </a:r>
            <a:r>
              <a:rPr sz="2000" b="1" spc="25" dirty="0">
                <a:latin typeface="Times New Roman"/>
                <a:cs typeface="Times New Roman"/>
              </a:rPr>
              <a:t>  </a:t>
            </a:r>
            <a:r>
              <a:rPr sz="2000" b="1" dirty="0">
                <a:latin typeface="Times New Roman"/>
                <a:cs typeface="Times New Roman"/>
              </a:rPr>
              <a:t>that</a:t>
            </a:r>
            <a:r>
              <a:rPr sz="2000" b="1" spc="30" dirty="0">
                <a:latin typeface="Times New Roman"/>
                <a:cs typeface="Times New Roman"/>
              </a:rPr>
              <a:t>  </a:t>
            </a:r>
            <a:r>
              <a:rPr sz="2000" b="1" dirty="0">
                <a:latin typeface="Times New Roman"/>
                <a:cs typeface="Times New Roman"/>
              </a:rPr>
              <a:t>an</a:t>
            </a:r>
            <a:r>
              <a:rPr sz="2000" b="1" spc="30" dirty="0">
                <a:latin typeface="Times New Roman"/>
                <a:cs typeface="Times New Roman"/>
              </a:rPr>
              <a:t>  </a:t>
            </a:r>
            <a:r>
              <a:rPr sz="2000" b="1" spc="-10" dirty="0">
                <a:latin typeface="Times New Roman"/>
                <a:cs typeface="Times New Roman"/>
              </a:rPr>
              <a:t>opponent </a:t>
            </a:r>
            <a:r>
              <a:rPr sz="2000" b="1" dirty="0">
                <a:latin typeface="Times New Roman"/>
                <a:cs typeface="Times New Roman"/>
              </a:rPr>
              <a:t>cannot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defeat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its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purpose.</a:t>
            </a:r>
            <a:endParaRPr sz="2000">
              <a:latin typeface="Times New Roman"/>
              <a:cs typeface="Times New Roman"/>
            </a:endParaRPr>
          </a:p>
          <a:p>
            <a:pPr marL="469900" indent="-457200" algn="just">
              <a:lnSpc>
                <a:spcPct val="100000"/>
              </a:lnSpc>
              <a:spcBef>
                <a:spcPts val="480"/>
              </a:spcBef>
              <a:buClr>
                <a:srgbClr val="3333CC"/>
              </a:buClr>
              <a:buSzPct val="60000"/>
              <a:buAutoNum type="arabicPeriod"/>
              <a:tabLst>
                <a:tab pos="469900" algn="l"/>
              </a:tabLst>
            </a:pPr>
            <a:r>
              <a:rPr sz="2000" b="1" dirty="0">
                <a:latin typeface="Times New Roman"/>
                <a:cs typeface="Times New Roman"/>
              </a:rPr>
              <a:t>Generate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the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secret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information</a:t>
            </a:r>
            <a:r>
              <a:rPr sz="2000" b="1" spc="-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to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be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used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with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the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algorithm.</a:t>
            </a:r>
            <a:endParaRPr sz="2000">
              <a:latin typeface="Times New Roman"/>
              <a:cs typeface="Times New Roman"/>
            </a:endParaRPr>
          </a:p>
          <a:p>
            <a:pPr marL="469900" indent="-457200" algn="just">
              <a:lnSpc>
                <a:spcPct val="100000"/>
              </a:lnSpc>
              <a:spcBef>
                <a:spcPts val="480"/>
              </a:spcBef>
              <a:buClr>
                <a:srgbClr val="3333CC"/>
              </a:buClr>
              <a:buSzPct val="60000"/>
              <a:buAutoNum type="arabicPeriod"/>
              <a:tabLst>
                <a:tab pos="469900" algn="l"/>
              </a:tabLst>
            </a:pPr>
            <a:r>
              <a:rPr sz="2000" b="1" dirty="0">
                <a:latin typeface="Times New Roman"/>
                <a:cs typeface="Times New Roman"/>
              </a:rPr>
              <a:t>Develop</a:t>
            </a:r>
            <a:r>
              <a:rPr sz="2000" b="1" spc="90" dirty="0">
                <a:latin typeface="Times New Roman"/>
                <a:cs typeface="Times New Roman"/>
              </a:rPr>
              <a:t>  </a:t>
            </a:r>
            <a:r>
              <a:rPr sz="2000" b="1" dirty="0">
                <a:latin typeface="Times New Roman"/>
                <a:cs typeface="Times New Roman"/>
              </a:rPr>
              <a:t>methods</a:t>
            </a:r>
            <a:r>
              <a:rPr sz="2000" b="1" spc="85" dirty="0">
                <a:latin typeface="Times New Roman"/>
                <a:cs typeface="Times New Roman"/>
              </a:rPr>
              <a:t>  </a:t>
            </a:r>
            <a:r>
              <a:rPr sz="2000" b="1" dirty="0">
                <a:latin typeface="Times New Roman"/>
                <a:cs typeface="Times New Roman"/>
              </a:rPr>
              <a:t>for</a:t>
            </a:r>
            <a:r>
              <a:rPr sz="2000" b="1" spc="70" dirty="0">
                <a:latin typeface="Times New Roman"/>
                <a:cs typeface="Times New Roman"/>
              </a:rPr>
              <a:t>  </a:t>
            </a:r>
            <a:r>
              <a:rPr sz="2000" b="1" dirty="0">
                <a:latin typeface="Times New Roman"/>
                <a:cs typeface="Times New Roman"/>
              </a:rPr>
              <a:t>the</a:t>
            </a:r>
            <a:r>
              <a:rPr sz="2000" b="1" spc="80" dirty="0">
                <a:latin typeface="Times New Roman"/>
                <a:cs typeface="Times New Roman"/>
              </a:rPr>
              <a:t>  </a:t>
            </a:r>
            <a:r>
              <a:rPr sz="2000" b="1" dirty="0">
                <a:latin typeface="Times New Roman"/>
                <a:cs typeface="Times New Roman"/>
              </a:rPr>
              <a:t>distribution</a:t>
            </a:r>
            <a:r>
              <a:rPr sz="2000" b="1" spc="85" dirty="0">
                <a:latin typeface="Times New Roman"/>
                <a:cs typeface="Times New Roman"/>
              </a:rPr>
              <a:t>  </a:t>
            </a:r>
            <a:r>
              <a:rPr sz="2000" b="1" dirty="0">
                <a:latin typeface="Times New Roman"/>
                <a:cs typeface="Times New Roman"/>
              </a:rPr>
              <a:t>and</a:t>
            </a:r>
            <a:r>
              <a:rPr sz="2000" b="1" spc="80" dirty="0">
                <a:latin typeface="Times New Roman"/>
                <a:cs typeface="Times New Roman"/>
              </a:rPr>
              <a:t>  </a:t>
            </a:r>
            <a:r>
              <a:rPr sz="2000" b="1" dirty="0">
                <a:latin typeface="Times New Roman"/>
                <a:cs typeface="Times New Roman"/>
              </a:rPr>
              <a:t>sharing</a:t>
            </a:r>
            <a:r>
              <a:rPr sz="2000" b="1" spc="85" dirty="0">
                <a:latin typeface="Times New Roman"/>
                <a:cs typeface="Times New Roman"/>
              </a:rPr>
              <a:t>  </a:t>
            </a:r>
            <a:r>
              <a:rPr sz="2000" b="1" dirty="0">
                <a:latin typeface="Times New Roman"/>
                <a:cs typeface="Times New Roman"/>
              </a:rPr>
              <a:t>of</a:t>
            </a:r>
            <a:r>
              <a:rPr sz="2000" b="1" spc="85" dirty="0">
                <a:latin typeface="Times New Roman"/>
                <a:cs typeface="Times New Roman"/>
              </a:rPr>
              <a:t>  </a:t>
            </a:r>
            <a:r>
              <a:rPr sz="2000" b="1" dirty="0">
                <a:latin typeface="Times New Roman"/>
                <a:cs typeface="Times New Roman"/>
              </a:rPr>
              <a:t>the</a:t>
            </a:r>
            <a:r>
              <a:rPr sz="2000" b="1" spc="85" dirty="0">
                <a:latin typeface="Times New Roman"/>
                <a:cs typeface="Times New Roman"/>
              </a:rPr>
              <a:t>  </a:t>
            </a:r>
            <a:r>
              <a:rPr sz="2000" b="1" spc="-10" dirty="0">
                <a:latin typeface="Times New Roman"/>
                <a:cs typeface="Times New Roman"/>
              </a:rPr>
              <a:t>secret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sz="2000" b="1" spc="-10" dirty="0">
                <a:latin typeface="Times New Roman"/>
                <a:cs typeface="Times New Roman"/>
              </a:rPr>
              <a:t>information.</a:t>
            </a:r>
            <a:endParaRPr sz="2000">
              <a:latin typeface="Times New Roman"/>
              <a:cs typeface="Times New Roman"/>
            </a:endParaRPr>
          </a:p>
          <a:p>
            <a:pPr marL="469900" marR="6350" indent="-457834" algn="just">
              <a:lnSpc>
                <a:spcPct val="100000"/>
              </a:lnSpc>
              <a:spcBef>
                <a:spcPts val="484"/>
              </a:spcBef>
              <a:buClr>
                <a:srgbClr val="3333CC"/>
              </a:buClr>
              <a:buSzPct val="60000"/>
              <a:buAutoNum type="arabicPeriod" startAt="4"/>
              <a:tabLst>
                <a:tab pos="469900" algn="l"/>
              </a:tabLst>
            </a:pPr>
            <a:r>
              <a:rPr sz="2000" b="1" dirty="0">
                <a:latin typeface="Times New Roman"/>
                <a:cs typeface="Times New Roman"/>
              </a:rPr>
              <a:t>Specify</a:t>
            </a:r>
            <a:r>
              <a:rPr sz="2000" b="1" spc="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</a:t>
            </a:r>
            <a:r>
              <a:rPr sz="2000" b="1" spc="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protocol</a:t>
            </a:r>
            <a:r>
              <a:rPr sz="2000" b="1" spc="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to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be</a:t>
            </a:r>
            <a:r>
              <a:rPr sz="2000" b="1" spc="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used</a:t>
            </a:r>
            <a:r>
              <a:rPr sz="2000" b="1" spc="6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by</a:t>
            </a:r>
            <a:r>
              <a:rPr sz="2000" b="1" spc="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the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two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principals</a:t>
            </a:r>
            <a:r>
              <a:rPr sz="2000" b="1" spc="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that</a:t>
            </a:r>
            <a:r>
              <a:rPr sz="2000" b="1" spc="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makes</a:t>
            </a:r>
            <a:r>
              <a:rPr sz="2000" b="1" spc="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use</a:t>
            </a:r>
            <a:r>
              <a:rPr sz="2000" b="1" spc="50" dirty="0">
                <a:latin typeface="Times New Roman"/>
                <a:cs typeface="Times New Roman"/>
              </a:rPr>
              <a:t> </a:t>
            </a:r>
            <a:r>
              <a:rPr sz="2000" b="1" spc="-25" dirty="0">
                <a:latin typeface="Times New Roman"/>
                <a:cs typeface="Times New Roman"/>
              </a:rPr>
              <a:t>of </a:t>
            </a:r>
            <a:r>
              <a:rPr sz="2000" b="1" dirty="0">
                <a:latin typeface="Times New Roman"/>
                <a:cs typeface="Times New Roman"/>
              </a:rPr>
              <a:t>the</a:t>
            </a:r>
            <a:r>
              <a:rPr sz="2000" b="1" spc="100" dirty="0">
                <a:latin typeface="Times New Roman"/>
                <a:cs typeface="Times New Roman"/>
              </a:rPr>
              <a:t>  </a:t>
            </a:r>
            <a:r>
              <a:rPr sz="2000" b="1" dirty="0">
                <a:latin typeface="Times New Roman"/>
                <a:cs typeface="Times New Roman"/>
              </a:rPr>
              <a:t>security</a:t>
            </a:r>
            <a:r>
              <a:rPr sz="2000" b="1" spc="105" dirty="0">
                <a:latin typeface="Times New Roman"/>
                <a:cs typeface="Times New Roman"/>
              </a:rPr>
              <a:t>  </a:t>
            </a:r>
            <a:r>
              <a:rPr sz="2000" b="1" dirty="0">
                <a:latin typeface="Times New Roman"/>
                <a:cs typeface="Times New Roman"/>
              </a:rPr>
              <a:t>algorithm</a:t>
            </a:r>
            <a:r>
              <a:rPr sz="2000" b="1" spc="100" dirty="0">
                <a:latin typeface="Times New Roman"/>
                <a:cs typeface="Times New Roman"/>
              </a:rPr>
              <a:t>  </a:t>
            </a:r>
            <a:r>
              <a:rPr sz="2000" b="1" dirty="0">
                <a:latin typeface="Times New Roman"/>
                <a:cs typeface="Times New Roman"/>
              </a:rPr>
              <a:t>and</a:t>
            </a:r>
            <a:r>
              <a:rPr sz="2000" b="1" spc="105" dirty="0">
                <a:latin typeface="Times New Roman"/>
                <a:cs typeface="Times New Roman"/>
              </a:rPr>
              <a:t>  </a:t>
            </a:r>
            <a:r>
              <a:rPr sz="2000" b="1" dirty="0">
                <a:latin typeface="Times New Roman"/>
                <a:cs typeface="Times New Roman"/>
              </a:rPr>
              <a:t>the</a:t>
            </a:r>
            <a:r>
              <a:rPr sz="2000" b="1" spc="105" dirty="0">
                <a:latin typeface="Times New Roman"/>
                <a:cs typeface="Times New Roman"/>
              </a:rPr>
              <a:t>  </a:t>
            </a:r>
            <a:r>
              <a:rPr sz="2000" b="1" dirty="0">
                <a:latin typeface="Times New Roman"/>
                <a:cs typeface="Times New Roman"/>
              </a:rPr>
              <a:t>secret</a:t>
            </a:r>
            <a:r>
              <a:rPr sz="2000" b="1" spc="100" dirty="0">
                <a:latin typeface="Times New Roman"/>
                <a:cs typeface="Times New Roman"/>
              </a:rPr>
              <a:t>  </a:t>
            </a:r>
            <a:r>
              <a:rPr sz="2000" b="1" dirty="0">
                <a:latin typeface="Times New Roman"/>
                <a:cs typeface="Times New Roman"/>
              </a:rPr>
              <a:t>information</a:t>
            </a:r>
            <a:r>
              <a:rPr sz="2000" b="1" spc="110" dirty="0">
                <a:latin typeface="Times New Roman"/>
                <a:cs typeface="Times New Roman"/>
              </a:rPr>
              <a:t>  </a:t>
            </a:r>
            <a:r>
              <a:rPr sz="2000" b="1" dirty="0">
                <a:latin typeface="Times New Roman"/>
                <a:cs typeface="Times New Roman"/>
              </a:rPr>
              <a:t>to</a:t>
            </a:r>
            <a:r>
              <a:rPr sz="2000" b="1" spc="105" dirty="0">
                <a:latin typeface="Times New Roman"/>
                <a:cs typeface="Times New Roman"/>
              </a:rPr>
              <a:t>  </a:t>
            </a:r>
            <a:r>
              <a:rPr sz="2000" b="1" dirty="0">
                <a:latin typeface="Times New Roman"/>
                <a:cs typeface="Times New Roman"/>
              </a:rPr>
              <a:t>achieve</a:t>
            </a:r>
            <a:r>
              <a:rPr sz="2000" b="1" spc="105" dirty="0">
                <a:latin typeface="Times New Roman"/>
                <a:cs typeface="Times New Roman"/>
              </a:rPr>
              <a:t>  </a:t>
            </a:r>
            <a:r>
              <a:rPr sz="2000" b="1" spc="-50" dirty="0">
                <a:latin typeface="Times New Roman"/>
                <a:cs typeface="Times New Roman"/>
              </a:rPr>
              <a:t>a </a:t>
            </a:r>
            <a:r>
              <a:rPr sz="2000" b="1" dirty="0">
                <a:latin typeface="Times New Roman"/>
                <a:cs typeface="Times New Roman"/>
              </a:rPr>
              <a:t>particular</a:t>
            </a:r>
            <a:r>
              <a:rPr sz="2000" b="1" spc="-8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security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service.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8812" rIns="0" bIns="0" rtlCol="0">
            <a:spAutoFit/>
          </a:bodyPr>
          <a:lstStyle/>
          <a:p>
            <a:pPr marL="4318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latin typeface="Tahoma"/>
                <a:cs typeface="Tahoma"/>
              </a:rPr>
              <a:t>Classical</a:t>
            </a:r>
            <a:r>
              <a:rPr sz="4400" spc="-120" dirty="0">
                <a:latin typeface="Tahoma"/>
                <a:cs typeface="Tahoma"/>
              </a:rPr>
              <a:t> </a:t>
            </a:r>
            <a:r>
              <a:rPr sz="4400" dirty="0">
                <a:latin typeface="Tahoma"/>
                <a:cs typeface="Tahoma"/>
              </a:rPr>
              <a:t>Encryption</a:t>
            </a:r>
            <a:r>
              <a:rPr sz="4400" spc="-130" dirty="0">
                <a:latin typeface="Tahoma"/>
                <a:cs typeface="Tahoma"/>
              </a:rPr>
              <a:t> </a:t>
            </a:r>
            <a:r>
              <a:rPr sz="4400" spc="-10" dirty="0">
                <a:latin typeface="Tahoma"/>
                <a:cs typeface="Tahoma"/>
              </a:rPr>
              <a:t>techniques</a:t>
            </a:r>
            <a:endParaRPr sz="4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8381" y="2307410"/>
            <a:ext cx="7597574" cy="348560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9872" rIns="0" bIns="0" rtlCol="0">
            <a:spAutoFit/>
          </a:bodyPr>
          <a:lstStyle/>
          <a:p>
            <a:pPr marL="16446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0000"/>
                </a:solidFill>
                <a:latin typeface="Times New Roman"/>
                <a:cs typeface="Times New Roman"/>
              </a:rPr>
              <a:t>Difference</a:t>
            </a:r>
            <a:r>
              <a:rPr sz="2400" b="1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00"/>
                </a:solidFill>
                <a:latin typeface="Times New Roman"/>
                <a:cs typeface="Times New Roman"/>
              </a:rPr>
              <a:t>Between</a:t>
            </a:r>
            <a:r>
              <a:rPr sz="2400" b="1" spc="-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00"/>
                </a:solidFill>
                <a:latin typeface="Times New Roman"/>
                <a:cs typeface="Times New Roman"/>
              </a:rPr>
              <a:t>Symmetric</a:t>
            </a:r>
            <a:r>
              <a:rPr sz="2400" b="1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00"/>
                </a:solidFill>
                <a:latin typeface="Times New Roman"/>
                <a:cs typeface="Times New Roman"/>
              </a:rPr>
              <a:t>and</a:t>
            </a:r>
            <a:r>
              <a:rPr sz="2400" b="1" spc="-1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00"/>
                </a:solidFill>
                <a:latin typeface="Times New Roman"/>
                <a:cs typeface="Times New Roman"/>
              </a:rPr>
              <a:t>Asymmetric</a:t>
            </a:r>
            <a:r>
              <a:rPr sz="2400" b="1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00"/>
                </a:solidFill>
                <a:latin typeface="Times New Roman"/>
                <a:cs typeface="Times New Roman"/>
              </a:rPr>
              <a:t>Key</a:t>
            </a:r>
            <a:r>
              <a:rPr sz="2400" b="1" spc="-10" dirty="0">
                <a:solidFill>
                  <a:srgbClr val="000000"/>
                </a:solidFill>
                <a:latin typeface="Times New Roman"/>
                <a:cs typeface="Times New Roman"/>
              </a:rPr>
              <a:t> Encryption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935362"/>
            <a:ext cx="8369939" cy="56178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0946" y="1517396"/>
            <a:ext cx="7802880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The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protection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the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assets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computer</a:t>
            </a:r>
            <a:r>
              <a:rPr sz="2400" b="1" spc="-8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system</a:t>
            </a:r>
            <a:endParaRPr sz="2400">
              <a:latin typeface="Times New Roman"/>
              <a:cs typeface="Times New Roman"/>
            </a:endParaRPr>
          </a:p>
          <a:p>
            <a:pPr marL="926465" indent="-456565">
              <a:lnSpc>
                <a:spcPct val="100000"/>
              </a:lnSpc>
              <a:buFont typeface="Arial"/>
              <a:buChar char="•"/>
              <a:tabLst>
                <a:tab pos="926465" algn="l"/>
              </a:tabLst>
            </a:pPr>
            <a:r>
              <a:rPr sz="2400" b="1" spc="-10" dirty="0">
                <a:latin typeface="Times New Roman"/>
                <a:cs typeface="Times New Roman"/>
              </a:rPr>
              <a:t>Hardware</a:t>
            </a:r>
            <a:endParaRPr sz="2400">
              <a:latin typeface="Times New Roman"/>
              <a:cs typeface="Times New Roman"/>
            </a:endParaRPr>
          </a:p>
          <a:p>
            <a:pPr marL="926465" indent="-456565">
              <a:lnSpc>
                <a:spcPct val="100000"/>
              </a:lnSpc>
              <a:buFont typeface="Arial"/>
              <a:buChar char="•"/>
              <a:tabLst>
                <a:tab pos="926465" algn="l"/>
              </a:tabLst>
            </a:pPr>
            <a:r>
              <a:rPr sz="2400" b="1" spc="-10" dirty="0">
                <a:latin typeface="Times New Roman"/>
                <a:cs typeface="Times New Roman"/>
              </a:rPr>
              <a:t>Software</a:t>
            </a:r>
            <a:endParaRPr sz="2400">
              <a:latin typeface="Times New Roman"/>
              <a:cs typeface="Times New Roman"/>
            </a:endParaRPr>
          </a:p>
          <a:p>
            <a:pPr marL="926465" indent="-456565">
              <a:lnSpc>
                <a:spcPct val="100000"/>
              </a:lnSpc>
              <a:buFont typeface="Arial"/>
              <a:buChar char="•"/>
              <a:tabLst>
                <a:tab pos="926465" algn="l"/>
              </a:tabLst>
            </a:pPr>
            <a:r>
              <a:rPr sz="2400" b="1" spc="-20" dirty="0">
                <a:latin typeface="Times New Roman"/>
                <a:cs typeface="Times New Roman"/>
              </a:rPr>
              <a:t>Data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Font typeface="Arial"/>
              <a:buChar char="•"/>
            </a:pPr>
            <a:endParaRPr sz="2400">
              <a:latin typeface="Times New Roman"/>
              <a:cs typeface="Times New Roman"/>
            </a:endParaRPr>
          </a:p>
          <a:p>
            <a:pPr marL="926465" marR="5080" indent="-457200">
              <a:lnSpc>
                <a:spcPct val="100000"/>
              </a:lnSpc>
              <a:buFont typeface="Arial"/>
              <a:buChar char="•"/>
              <a:tabLst>
                <a:tab pos="926465" algn="l"/>
              </a:tabLst>
            </a:pPr>
            <a:r>
              <a:rPr sz="2400" b="1" dirty="0">
                <a:latin typeface="Times New Roman"/>
                <a:cs typeface="Times New Roman"/>
              </a:rPr>
              <a:t>Each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these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assets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have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different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values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to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different members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6200" y="0"/>
            <a:ext cx="8594090" cy="1053465"/>
            <a:chOff x="76200" y="0"/>
            <a:chExt cx="8594090" cy="1053465"/>
          </a:xfrm>
        </p:grpSpPr>
        <p:sp>
          <p:nvSpPr>
            <p:cNvPr id="4" name="object 4"/>
            <p:cNvSpPr/>
            <p:nvPr/>
          </p:nvSpPr>
          <p:spPr>
            <a:xfrm>
              <a:off x="367284" y="108204"/>
              <a:ext cx="382905" cy="474345"/>
            </a:xfrm>
            <a:custGeom>
              <a:avLst/>
              <a:gdLst/>
              <a:ahLst/>
              <a:cxnLst/>
              <a:rect l="l" t="t" r="r" b="b"/>
              <a:pathLst>
                <a:path w="382905" h="474345">
                  <a:moveTo>
                    <a:pt x="0" y="473963"/>
                  </a:moveTo>
                  <a:lnTo>
                    <a:pt x="382523" y="473963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808" y="108204"/>
              <a:ext cx="327660" cy="47396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90727" y="5303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4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59" y="530351"/>
              <a:ext cx="367284" cy="47396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457200"/>
              <a:ext cx="560832" cy="42214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11708" y="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565404"/>
                  </a:moveTo>
                  <a:lnTo>
                    <a:pt x="0" y="56540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565404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32004" y="53340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4" y="533400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295" rIns="0" bIns="0" rtlCol="0">
            <a:spAutoFit/>
          </a:bodyPr>
          <a:lstStyle/>
          <a:p>
            <a:pPr marL="86995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What</a:t>
            </a:r>
            <a:r>
              <a:rPr sz="28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2800" b="1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computer</a:t>
            </a:r>
            <a:r>
              <a:rPr sz="2800" b="1" spc="-9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Security?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4046" y="250234"/>
            <a:ext cx="7060899" cy="257036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5290" y="3244915"/>
            <a:ext cx="4196709" cy="337217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00600" y="3424588"/>
            <a:ext cx="4118422" cy="307663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9872" rIns="0" bIns="0" rtlCol="0">
            <a:spAutoFit/>
          </a:bodyPr>
          <a:lstStyle/>
          <a:p>
            <a:pPr marL="303085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00"/>
                </a:solidFill>
              </a:rPr>
              <a:t>Transposition</a:t>
            </a:r>
            <a:r>
              <a:rPr sz="2400" spc="-110" dirty="0">
                <a:solidFill>
                  <a:srgbClr val="000000"/>
                </a:solidFill>
              </a:rPr>
              <a:t> </a:t>
            </a:r>
            <a:r>
              <a:rPr sz="2400" spc="-10" dirty="0">
                <a:solidFill>
                  <a:srgbClr val="000000"/>
                </a:solidFill>
              </a:rPr>
              <a:t>cipher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8915" y="1369968"/>
            <a:ext cx="6388588" cy="390626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45207" y="236220"/>
            <a:ext cx="5401310" cy="1231900"/>
            <a:chOff x="2045207" y="236220"/>
            <a:chExt cx="5401310" cy="12319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4345" y="574967"/>
              <a:ext cx="283880" cy="42572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5207" y="236220"/>
              <a:ext cx="2871216" cy="123139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7951" y="236220"/>
              <a:ext cx="914400" cy="12313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73879" y="236220"/>
              <a:ext cx="3072383" cy="123139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5097" rIns="0" bIns="0" rtlCol="0">
            <a:spAutoFit/>
          </a:bodyPr>
          <a:lstStyle/>
          <a:p>
            <a:pPr marL="1791970">
              <a:lnSpc>
                <a:spcPct val="100000"/>
              </a:lnSpc>
              <a:spcBef>
                <a:spcPts val="105"/>
              </a:spcBef>
            </a:pPr>
            <a:r>
              <a:rPr sz="4400" spc="-10" dirty="0"/>
              <a:t>Symmetric-</a:t>
            </a:r>
            <a:r>
              <a:rPr sz="4400" dirty="0"/>
              <a:t>key</a:t>
            </a:r>
            <a:r>
              <a:rPr sz="4400" spc="35" dirty="0"/>
              <a:t> </a:t>
            </a:r>
            <a:r>
              <a:rPr sz="4400" spc="-10" dirty="0"/>
              <a:t>cipher</a:t>
            </a:r>
            <a:endParaRPr sz="4400"/>
          </a:p>
        </p:txBody>
      </p:sp>
      <p:grpSp>
        <p:nvGrpSpPr>
          <p:cNvPr id="8" name="object 8"/>
          <p:cNvGrpSpPr/>
          <p:nvPr/>
        </p:nvGrpSpPr>
        <p:grpSpPr>
          <a:xfrm>
            <a:off x="611123" y="1772411"/>
            <a:ext cx="7935595" cy="3752215"/>
            <a:chOff x="611123" y="1772411"/>
            <a:chExt cx="7935595" cy="3752215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4567" y="2044073"/>
              <a:ext cx="132588" cy="13769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9946" y="1954882"/>
              <a:ext cx="2630223" cy="30107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96056" y="1772411"/>
              <a:ext cx="4244340" cy="6797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3251" y="2138171"/>
              <a:ext cx="1690116" cy="6797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57984" y="2138171"/>
              <a:ext cx="507492" cy="6797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60091" y="2138171"/>
              <a:ext cx="1816608" cy="67970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1123" y="2747772"/>
              <a:ext cx="379476" cy="39471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3251" y="2577083"/>
              <a:ext cx="7673340" cy="6797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3251" y="2942844"/>
              <a:ext cx="7438644" cy="6797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3251" y="3308603"/>
              <a:ext cx="1773936" cy="67970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1123" y="3918204"/>
              <a:ext cx="379476" cy="3947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3251" y="3747516"/>
              <a:ext cx="7354824" cy="67970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3251" y="4113276"/>
              <a:ext cx="7635240" cy="67970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3251" y="4479035"/>
              <a:ext cx="7615428" cy="6797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73251" y="4844795"/>
              <a:ext cx="3296412" cy="679704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707542" y="1848358"/>
            <a:ext cx="7562215" cy="3464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807720" indent="-342900">
              <a:lnSpc>
                <a:spcPct val="100000"/>
              </a:lnSpc>
              <a:spcBef>
                <a:spcPts val="100"/>
              </a:spcBef>
              <a:buClr>
                <a:srgbClr val="3333CC"/>
              </a:buClr>
              <a:buSzPct val="60416"/>
              <a:buFont typeface="Wingdings"/>
              <a:buChar char="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Figure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next page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shows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general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idea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behind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a </a:t>
            </a:r>
            <a:r>
              <a:rPr sz="2400" spc="-10" dirty="0">
                <a:latin typeface="Times New Roman"/>
                <a:cs typeface="Times New Roman"/>
              </a:rPr>
              <a:t>symmetric-</a:t>
            </a: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cipher.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575"/>
              </a:spcBef>
              <a:buClr>
                <a:srgbClr val="3333CC"/>
              </a:buClr>
              <a:buSzPct val="60416"/>
              <a:buFont typeface="Wingdings"/>
              <a:buChar char="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original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message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-1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Alice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Bob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called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plaintext;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message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sent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through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channel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called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the </a:t>
            </a:r>
            <a:r>
              <a:rPr sz="2400" spc="-10" dirty="0">
                <a:latin typeface="Times New Roman"/>
                <a:cs typeface="Times New Roman"/>
              </a:rPr>
              <a:t>ciphertext.</a:t>
            </a:r>
            <a:endParaRPr sz="2400">
              <a:latin typeface="Times New Roman"/>
              <a:cs typeface="Times New Roman"/>
            </a:endParaRPr>
          </a:p>
          <a:p>
            <a:pPr marL="355600" marR="46355" indent="-342900">
              <a:lnSpc>
                <a:spcPct val="100000"/>
              </a:lnSpc>
              <a:spcBef>
                <a:spcPts val="580"/>
              </a:spcBef>
              <a:buClr>
                <a:srgbClr val="3333CC"/>
              </a:buClr>
              <a:buSzPct val="60416"/>
              <a:buFont typeface="Wingdings"/>
              <a:buChar char=""/>
              <a:tabLst>
                <a:tab pos="355600" algn="l"/>
              </a:tabLst>
            </a:pPr>
            <a:r>
              <a:rPr sz="2400" spc="-30" dirty="0">
                <a:latin typeface="Times New Roman"/>
                <a:cs typeface="Times New Roman"/>
              </a:rPr>
              <a:t>To </a:t>
            </a:r>
            <a:r>
              <a:rPr sz="2400" dirty="0">
                <a:latin typeface="Times New Roman"/>
                <a:cs typeface="Times New Roman"/>
              </a:rPr>
              <a:t>create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ciphertext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plaintext,</a:t>
            </a:r>
            <a:r>
              <a:rPr sz="2400" spc="-1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Alice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an </a:t>
            </a:r>
            <a:r>
              <a:rPr sz="2400" dirty="0">
                <a:latin typeface="Times New Roman"/>
                <a:cs typeface="Times New Roman"/>
              </a:rPr>
              <a:t>encryption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algorithm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shared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secret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key.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To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create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the </a:t>
            </a:r>
            <a:r>
              <a:rPr sz="2400" dirty="0">
                <a:latin typeface="Times New Roman"/>
                <a:cs typeface="Times New Roman"/>
              </a:rPr>
              <a:t>plaintext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ciphertext,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Bob uses a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decryption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algorithm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same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secret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key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8534" rIns="0" bIns="0" rtlCol="0">
            <a:spAutoFit/>
          </a:bodyPr>
          <a:lstStyle/>
          <a:p>
            <a:pPr marL="1198880">
              <a:lnSpc>
                <a:spcPct val="100000"/>
              </a:lnSpc>
              <a:spcBef>
                <a:spcPts val="105"/>
              </a:spcBef>
            </a:pPr>
            <a:r>
              <a:rPr dirty="0"/>
              <a:t>General</a:t>
            </a:r>
            <a:r>
              <a:rPr spc="-25" dirty="0"/>
              <a:t> </a:t>
            </a:r>
            <a:r>
              <a:rPr dirty="0"/>
              <a:t>idea</a:t>
            </a:r>
            <a:r>
              <a:rPr spc="1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symmetric-key</a:t>
            </a:r>
            <a:r>
              <a:rPr spc="-35" dirty="0"/>
              <a:t> </a:t>
            </a:r>
            <a:r>
              <a:rPr spc="-10" dirty="0"/>
              <a:t>cipher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412" y="1171955"/>
            <a:ext cx="8209788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-4572"/>
            <a:ext cx="9153525" cy="695325"/>
            <a:chOff x="-4572" y="-4572"/>
            <a:chExt cx="9153525" cy="69532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"/>
            </a:xfrm>
            <a:custGeom>
              <a:avLst/>
              <a:gdLst/>
              <a:ahLst/>
              <a:cxnLst/>
              <a:rect l="l" t="t" r="r" b="b"/>
              <a:pathLst>
                <a:path w="9144000" h="685800">
                  <a:moveTo>
                    <a:pt x="91440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9144000" y="6858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33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685800"/>
            </a:xfrm>
            <a:custGeom>
              <a:avLst/>
              <a:gdLst/>
              <a:ahLst/>
              <a:cxnLst/>
              <a:rect l="l" t="t" r="r" b="b"/>
              <a:pathLst>
                <a:path w="9144000" h="685800">
                  <a:moveTo>
                    <a:pt x="0" y="685800"/>
                  </a:moveTo>
                  <a:lnTo>
                    <a:pt x="9144000" y="6858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859536"/>
            <a:ext cx="9144000" cy="1390015"/>
            <a:chOff x="0" y="859536"/>
            <a:chExt cx="9144000" cy="139001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3108" y="1088522"/>
              <a:ext cx="317544" cy="3297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240" y="859536"/>
              <a:ext cx="792479" cy="90220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244" y="859536"/>
              <a:ext cx="874776" cy="90220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4544" y="859536"/>
              <a:ext cx="1144524" cy="90220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69592" y="859536"/>
              <a:ext cx="2316480" cy="90220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06596" y="859536"/>
              <a:ext cx="829055" cy="90220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56176" y="859536"/>
              <a:ext cx="874776" cy="90220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51476" y="859536"/>
              <a:ext cx="1146048" cy="90220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16523" y="859536"/>
              <a:ext cx="2587752" cy="90220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24800" y="859536"/>
              <a:ext cx="1219200" cy="90220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1347216"/>
              <a:ext cx="821436" cy="90220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7763" y="1347216"/>
              <a:ext cx="874776" cy="90220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7344" y="1347216"/>
              <a:ext cx="1146047" cy="90220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68196" y="1347216"/>
              <a:ext cx="1310640" cy="902208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54939" y="49225"/>
            <a:ext cx="8757920" cy="1918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i="1" spc="-10" dirty="0">
                <a:latin typeface="Times New Roman"/>
                <a:cs typeface="Times New Roman"/>
              </a:rPr>
              <a:t>Continued</a:t>
            </a:r>
            <a:endParaRPr sz="3200">
              <a:latin typeface="Times New Roman"/>
              <a:cs typeface="Times New Roman"/>
            </a:endParaRPr>
          </a:p>
          <a:p>
            <a:pPr marL="88900" marR="5080">
              <a:lnSpc>
                <a:spcPct val="100000"/>
              </a:lnSpc>
              <a:spcBef>
                <a:spcPts val="3379"/>
              </a:spcBef>
            </a:pPr>
            <a:r>
              <a:rPr sz="3200" b="1" i="1" dirty="0">
                <a:latin typeface="Arial"/>
                <a:cs typeface="Arial"/>
              </a:rPr>
              <a:t>If</a:t>
            </a:r>
            <a:r>
              <a:rPr sz="3200" b="1" i="1" spc="325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P</a:t>
            </a:r>
            <a:r>
              <a:rPr sz="3200" b="1" i="1" spc="210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is</a:t>
            </a:r>
            <a:r>
              <a:rPr sz="3200" b="1" i="1" spc="325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the</a:t>
            </a:r>
            <a:r>
              <a:rPr sz="3200" b="1" i="1" spc="315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plaintext,</a:t>
            </a:r>
            <a:r>
              <a:rPr sz="3200" b="1" i="1" spc="330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C</a:t>
            </a:r>
            <a:r>
              <a:rPr sz="3200" b="1" i="1" spc="315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is</a:t>
            </a:r>
            <a:r>
              <a:rPr sz="3200" b="1" i="1" spc="325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the</a:t>
            </a:r>
            <a:r>
              <a:rPr sz="3200" b="1" i="1" spc="310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ciphertext,</a:t>
            </a:r>
            <a:r>
              <a:rPr sz="3200" b="1" i="1" spc="320" dirty="0">
                <a:latin typeface="Arial"/>
                <a:cs typeface="Arial"/>
              </a:rPr>
              <a:t> </a:t>
            </a:r>
            <a:r>
              <a:rPr sz="3200" b="1" i="1" spc="-25" dirty="0">
                <a:latin typeface="Arial"/>
                <a:cs typeface="Arial"/>
              </a:rPr>
              <a:t>and </a:t>
            </a:r>
            <a:r>
              <a:rPr sz="3200" b="1" i="1" dirty="0">
                <a:latin typeface="Arial"/>
                <a:cs typeface="Arial"/>
              </a:rPr>
              <a:t>K</a:t>
            </a:r>
            <a:r>
              <a:rPr sz="3200" b="1" i="1" spc="-5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is</a:t>
            </a:r>
            <a:r>
              <a:rPr sz="3200" b="1" i="1" spc="-20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the</a:t>
            </a:r>
            <a:r>
              <a:rPr sz="3200" b="1" i="1" spc="-20" dirty="0">
                <a:latin typeface="Arial"/>
                <a:cs typeface="Arial"/>
              </a:rPr>
              <a:t> key,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43255" y="1981208"/>
            <a:ext cx="9001125" cy="2707005"/>
            <a:chOff x="143255" y="1981208"/>
            <a:chExt cx="9001125" cy="2707005"/>
          </a:xfrm>
        </p:grpSpPr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2984" y="1981208"/>
              <a:ext cx="8499281" cy="143255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3255" y="3297935"/>
              <a:ext cx="1138428" cy="90220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3355" y="3297935"/>
              <a:ext cx="2048256" cy="90220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53283" y="3297935"/>
              <a:ext cx="1280159" cy="90220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95115" y="3297935"/>
              <a:ext cx="1325880" cy="90220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81144" y="3297935"/>
              <a:ext cx="1956816" cy="90220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199632" y="3297935"/>
              <a:ext cx="807719" cy="90220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551676" y="3570731"/>
              <a:ext cx="525779" cy="6187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621779" y="3297935"/>
              <a:ext cx="672083" cy="90220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955536" y="3297935"/>
              <a:ext cx="1077468" cy="90220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694675" y="3297935"/>
              <a:ext cx="1449324" cy="90220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3255" y="3785616"/>
              <a:ext cx="1281684" cy="90220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98219" y="3785616"/>
              <a:ext cx="807719" cy="90220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50264" y="4058411"/>
              <a:ext cx="525780" cy="61874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33144" y="3785616"/>
              <a:ext cx="774192" cy="90220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85188" y="3785616"/>
              <a:ext cx="807719" cy="90220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156460" y="3785616"/>
              <a:ext cx="672084" cy="902208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358140" y="3405073"/>
            <a:ext cx="8735060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5"/>
              </a:spcBef>
              <a:tabLst>
                <a:tab pos="838200" algn="l"/>
                <a:tab pos="2548255" algn="l"/>
                <a:tab pos="3489960" algn="l"/>
                <a:tab pos="4476750" algn="l"/>
                <a:tab pos="6094730" algn="l"/>
                <a:tab pos="6851015" algn="l"/>
                <a:tab pos="7590155" algn="l"/>
              </a:tabLst>
            </a:pPr>
            <a:r>
              <a:rPr sz="3200" b="1" i="1" spc="-25" dirty="0">
                <a:latin typeface="Arial"/>
                <a:cs typeface="Arial"/>
              </a:rPr>
              <a:t>We</a:t>
            </a:r>
            <a:r>
              <a:rPr sz="3200" b="1" i="1" dirty="0">
                <a:latin typeface="Arial"/>
                <a:cs typeface="Arial"/>
              </a:rPr>
              <a:t>	</a:t>
            </a:r>
            <a:r>
              <a:rPr sz="3200" b="1" i="1" spc="-10" dirty="0">
                <a:latin typeface="Arial"/>
                <a:cs typeface="Arial"/>
              </a:rPr>
              <a:t>assume</a:t>
            </a:r>
            <a:r>
              <a:rPr sz="3200" b="1" i="1" dirty="0">
                <a:latin typeface="Arial"/>
                <a:cs typeface="Arial"/>
              </a:rPr>
              <a:t>	</a:t>
            </a:r>
            <a:r>
              <a:rPr sz="3200" b="1" i="1" spc="-20" dirty="0">
                <a:latin typeface="Arial"/>
                <a:cs typeface="Arial"/>
              </a:rPr>
              <a:t>that</a:t>
            </a:r>
            <a:r>
              <a:rPr sz="3200" b="1" i="1" dirty="0">
                <a:latin typeface="Arial"/>
                <a:cs typeface="Arial"/>
              </a:rPr>
              <a:t>	</a:t>
            </a:r>
            <a:r>
              <a:rPr sz="3200" b="1" i="1" spc="-25" dirty="0">
                <a:latin typeface="Arial"/>
                <a:cs typeface="Arial"/>
              </a:rPr>
              <a:t>Bob</a:t>
            </a:r>
            <a:r>
              <a:rPr sz="3200" b="1" i="1" dirty="0">
                <a:latin typeface="Arial"/>
                <a:cs typeface="Arial"/>
              </a:rPr>
              <a:t>	</a:t>
            </a:r>
            <a:r>
              <a:rPr sz="3200" b="1" i="1" spc="-10" dirty="0">
                <a:latin typeface="Arial"/>
                <a:cs typeface="Arial"/>
              </a:rPr>
              <a:t>creates</a:t>
            </a:r>
            <a:r>
              <a:rPr sz="3200" b="1" i="1" dirty="0">
                <a:latin typeface="Arial"/>
                <a:cs typeface="Arial"/>
              </a:rPr>
              <a:t>	</a:t>
            </a:r>
            <a:r>
              <a:rPr sz="3200" b="1" spc="-25" dirty="0">
                <a:latin typeface="Arial"/>
                <a:cs typeface="Arial"/>
              </a:rPr>
              <a:t>P</a:t>
            </a:r>
            <a:r>
              <a:rPr sz="3150" b="1" spc="-37" baseline="-21164" dirty="0">
                <a:latin typeface="Arial"/>
                <a:cs typeface="Arial"/>
              </a:rPr>
              <a:t>1</a:t>
            </a:r>
            <a:r>
              <a:rPr sz="3200" b="1" spc="-25" dirty="0">
                <a:latin typeface="Arial"/>
                <a:cs typeface="Arial"/>
              </a:rPr>
              <a:t>;</a:t>
            </a:r>
            <a:r>
              <a:rPr sz="3200" b="1" dirty="0">
                <a:latin typeface="Arial"/>
                <a:cs typeface="Arial"/>
              </a:rPr>
              <a:t>	</a:t>
            </a:r>
            <a:r>
              <a:rPr sz="3200" b="1" i="1" spc="-25" dirty="0">
                <a:latin typeface="Arial"/>
                <a:cs typeface="Arial"/>
              </a:rPr>
              <a:t>we</a:t>
            </a:r>
            <a:r>
              <a:rPr sz="3200" b="1" i="1" dirty="0">
                <a:latin typeface="Arial"/>
                <a:cs typeface="Arial"/>
              </a:rPr>
              <a:t>	</a:t>
            </a:r>
            <a:r>
              <a:rPr sz="3200" b="1" i="1" spc="-10" dirty="0">
                <a:latin typeface="Arial"/>
                <a:cs typeface="Arial"/>
              </a:rPr>
              <a:t>prove </a:t>
            </a:r>
            <a:r>
              <a:rPr sz="3200" b="1" i="1" dirty="0">
                <a:latin typeface="Arial"/>
                <a:cs typeface="Arial"/>
              </a:rPr>
              <a:t>that</a:t>
            </a:r>
            <a:r>
              <a:rPr sz="3200" b="1" i="1" spc="-4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P</a:t>
            </a:r>
            <a:r>
              <a:rPr sz="3150" b="1" baseline="-21164" dirty="0">
                <a:latin typeface="Arial"/>
                <a:cs typeface="Arial"/>
              </a:rPr>
              <a:t>1</a:t>
            </a:r>
            <a:r>
              <a:rPr sz="3150" b="1" spc="450" baseline="-21164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= </a:t>
            </a:r>
            <a:r>
              <a:rPr sz="3200" b="1" spc="-25" dirty="0">
                <a:latin typeface="Arial"/>
                <a:cs typeface="Arial"/>
              </a:rPr>
              <a:t>P</a:t>
            </a:r>
            <a:r>
              <a:rPr sz="3200" b="1" i="1" spc="-25" dirty="0">
                <a:latin typeface="Arial"/>
                <a:cs typeface="Arial"/>
              </a:rPr>
              <a:t>: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40" name="object 40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848355" y="4323415"/>
            <a:ext cx="2695320" cy="630834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574291" y="5236979"/>
            <a:ext cx="5506088" cy="63155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0"/>
            <a:ext cx="8594090" cy="1053465"/>
            <a:chOff x="76200" y="0"/>
            <a:chExt cx="8594090" cy="1053465"/>
          </a:xfrm>
        </p:grpSpPr>
        <p:sp>
          <p:nvSpPr>
            <p:cNvPr id="3" name="object 3"/>
            <p:cNvSpPr/>
            <p:nvPr/>
          </p:nvSpPr>
          <p:spPr>
            <a:xfrm>
              <a:off x="367284" y="108204"/>
              <a:ext cx="382905" cy="474345"/>
            </a:xfrm>
            <a:custGeom>
              <a:avLst/>
              <a:gdLst/>
              <a:ahLst/>
              <a:cxnLst/>
              <a:rect l="l" t="t" r="r" b="b"/>
              <a:pathLst>
                <a:path w="382905" h="474345">
                  <a:moveTo>
                    <a:pt x="0" y="473963"/>
                  </a:moveTo>
                  <a:lnTo>
                    <a:pt x="382523" y="473963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808" y="108204"/>
              <a:ext cx="327660" cy="4739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90727" y="5303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4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59" y="530351"/>
              <a:ext cx="367284" cy="4739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457200"/>
              <a:ext cx="560832" cy="4221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11708" y="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565404"/>
                  </a:moveTo>
                  <a:lnTo>
                    <a:pt x="0" y="56540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565404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32004" y="53340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4" y="533400"/>
              <a:ext cx="8226552" cy="3200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628901" y="18999"/>
            <a:ext cx="363664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Kerckhoff’s</a:t>
            </a:r>
            <a:r>
              <a:rPr b="1" i="1" spc="-1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Principle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31140" y="1012951"/>
            <a:ext cx="8684260" cy="2465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latin typeface="Arial"/>
                <a:cs typeface="Arial"/>
              </a:rPr>
              <a:t>Based</a:t>
            </a:r>
            <a:r>
              <a:rPr sz="3200" b="1" spc="40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on</a:t>
            </a:r>
            <a:r>
              <a:rPr sz="3200" b="1" spc="415" dirty="0"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0000"/>
                </a:solidFill>
                <a:latin typeface="Arial"/>
                <a:cs typeface="Arial"/>
              </a:rPr>
              <a:t>Kerckhoff’s</a:t>
            </a:r>
            <a:r>
              <a:rPr sz="3200" b="1" spc="4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0000"/>
                </a:solidFill>
                <a:latin typeface="Arial"/>
                <a:cs typeface="Arial"/>
              </a:rPr>
              <a:t>principle</a:t>
            </a:r>
            <a:r>
              <a:rPr sz="3200" b="1" dirty="0">
                <a:latin typeface="Arial"/>
                <a:cs typeface="Arial"/>
              </a:rPr>
              <a:t>,</a:t>
            </a:r>
            <a:r>
              <a:rPr sz="3200" b="1" spc="42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one</a:t>
            </a:r>
            <a:r>
              <a:rPr sz="3200" b="1" spc="415" dirty="0">
                <a:latin typeface="Arial"/>
                <a:cs typeface="Arial"/>
              </a:rPr>
              <a:t> </a:t>
            </a:r>
            <a:r>
              <a:rPr sz="3200" b="1" spc="-10" dirty="0">
                <a:latin typeface="Arial"/>
                <a:cs typeface="Arial"/>
              </a:rPr>
              <a:t>should </a:t>
            </a:r>
            <a:r>
              <a:rPr sz="3200" b="1" dirty="0">
                <a:latin typeface="Arial"/>
                <a:cs typeface="Arial"/>
              </a:rPr>
              <a:t>always</a:t>
            </a:r>
            <a:r>
              <a:rPr sz="3200" b="1" spc="340" dirty="0">
                <a:latin typeface="Arial"/>
                <a:cs typeface="Arial"/>
              </a:rPr>
              <a:t>  </a:t>
            </a:r>
            <a:r>
              <a:rPr sz="3200" b="1" dirty="0">
                <a:latin typeface="Arial"/>
                <a:cs typeface="Arial"/>
              </a:rPr>
              <a:t>assume</a:t>
            </a:r>
            <a:r>
              <a:rPr sz="3200" b="1" spc="355" dirty="0">
                <a:latin typeface="Arial"/>
                <a:cs typeface="Arial"/>
              </a:rPr>
              <a:t>  </a:t>
            </a:r>
            <a:r>
              <a:rPr sz="3200" b="1" dirty="0">
                <a:latin typeface="Arial"/>
                <a:cs typeface="Arial"/>
              </a:rPr>
              <a:t>that</a:t>
            </a:r>
            <a:r>
              <a:rPr sz="3200" b="1" spc="355" dirty="0">
                <a:latin typeface="Arial"/>
                <a:cs typeface="Arial"/>
              </a:rPr>
              <a:t>  </a:t>
            </a:r>
            <a:r>
              <a:rPr sz="3200" b="1" dirty="0">
                <a:latin typeface="Arial"/>
                <a:cs typeface="Arial"/>
              </a:rPr>
              <a:t>the</a:t>
            </a:r>
            <a:r>
              <a:rPr sz="3200" b="1" spc="350" dirty="0">
                <a:latin typeface="Arial"/>
                <a:cs typeface="Arial"/>
              </a:rPr>
              <a:t>  </a:t>
            </a:r>
            <a:r>
              <a:rPr sz="3200" b="1" dirty="0">
                <a:latin typeface="Arial"/>
                <a:cs typeface="Arial"/>
              </a:rPr>
              <a:t>adversary,</a:t>
            </a:r>
            <a:r>
              <a:rPr sz="3200" b="1" spc="355" dirty="0">
                <a:latin typeface="Arial"/>
                <a:cs typeface="Arial"/>
              </a:rPr>
              <a:t>  </a:t>
            </a:r>
            <a:r>
              <a:rPr sz="3200" b="1" spc="-20" dirty="0">
                <a:latin typeface="Arial"/>
                <a:cs typeface="Arial"/>
              </a:rPr>
              <a:t>Eve, </a:t>
            </a:r>
            <a:r>
              <a:rPr sz="3200" b="1" dirty="0">
                <a:latin typeface="Arial"/>
                <a:cs typeface="Arial"/>
              </a:rPr>
              <a:t>knows</a:t>
            </a:r>
            <a:r>
              <a:rPr sz="3200" b="1" spc="50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the</a:t>
            </a:r>
            <a:r>
              <a:rPr sz="3200" b="1" spc="509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encryption/decryption</a:t>
            </a:r>
            <a:r>
              <a:rPr sz="3200" b="1" spc="530" dirty="0">
                <a:latin typeface="Arial"/>
                <a:cs typeface="Arial"/>
              </a:rPr>
              <a:t> </a:t>
            </a:r>
            <a:r>
              <a:rPr sz="3200" b="1" spc="-10" dirty="0">
                <a:latin typeface="Arial"/>
                <a:cs typeface="Arial"/>
              </a:rPr>
              <a:t>algorithm. </a:t>
            </a:r>
            <a:r>
              <a:rPr sz="3200" b="1" dirty="0">
                <a:latin typeface="Arial"/>
                <a:cs typeface="Arial"/>
              </a:rPr>
              <a:t>The</a:t>
            </a:r>
            <a:r>
              <a:rPr sz="3200" b="1" spc="41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resistance</a:t>
            </a:r>
            <a:r>
              <a:rPr sz="3200" b="1" spc="409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of</a:t>
            </a:r>
            <a:r>
              <a:rPr sz="3200" b="1" spc="434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the</a:t>
            </a:r>
            <a:r>
              <a:rPr sz="3200" b="1" spc="409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cipher</a:t>
            </a:r>
            <a:r>
              <a:rPr sz="3200" b="1" spc="42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to</a:t>
            </a:r>
            <a:r>
              <a:rPr sz="3200" b="1" spc="43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attack</a:t>
            </a:r>
            <a:r>
              <a:rPr sz="3200" b="1" spc="425" dirty="0">
                <a:latin typeface="Arial"/>
                <a:cs typeface="Arial"/>
              </a:rPr>
              <a:t> </a:t>
            </a:r>
            <a:r>
              <a:rPr sz="3200" b="1" spc="-20" dirty="0">
                <a:latin typeface="Arial"/>
                <a:cs typeface="Arial"/>
              </a:rPr>
              <a:t>must </a:t>
            </a:r>
            <a:r>
              <a:rPr sz="3200" b="1" dirty="0">
                <a:latin typeface="Arial"/>
                <a:cs typeface="Arial"/>
              </a:rPr>
              <a:t>be</a:t>
            </a:r>
            <a:r>
              <a:rPr sz="3200" b="1" spc="-4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based</a:t>
            </a:r>
            <a:r>
              <a:rPr sz="3200" b="1" spc="-4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only</a:t>
            </a:r>
            <a:r>
              <a:rPr sz="3200" b="1" spc="-3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on</a:t>
            </a:r>
            <a:r>
              <a:rPr sz="3200" b="1" spc="-3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the</a:t>
            </a:r>
            <a:r>
              <a:rPr sz="3200" b="1" spc="-3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secrecy</a:t>
            </a:r>
            <a:r>
              <a:rPr sz="3200" b="1" spc="-4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of</a:t>
            </a:r>
            <a:r>
              <a:rPr sz="3200" b="1" spc="-2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the</a:t>
            </a:r>
            <a:r>
              <a:rPr sz="3200" b="1" spc="-25" dirty="0">
                <a:latin typeface="Arial"/>
                <a:cs typeface="Arial"/>
              </a:rPr>
              <a:t> </a:t>
            </a:r>
            <a:r>
              <a:rPr sz="3200" b="1" spc="-20" dirty="0">
                <a:latin typeface="Arial"/>
                <a:cs typeface="Arial"/>
              </a:rPr>
              <a:t>key.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-4762"/>
            <a:ext cx="9153525" cy="897890"/>
            <a:chOff x="-4762" y="-4762"/>
            <a:chExt cx="9153525" cy="89789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838200"/>
            </a:xfrm>
            <a:custGeom>
              <a:avLst/>
              <a:gdLst/>
              <a:ahLst/>
              <a:cxnLst/>
              <a:rect l="l" t="t" r="r" b="b"/>
              <a:pathLst>
                <a:path w="9144000" h="838200">
                  <a:moveTo>
                    <a:pt x="9144000" y="0"/>
                  </a:moveTo>
                  <a:lnTo>
                    <a:pt x="0" y="0"/>
                  </a:lnTo>
                  <a:lnTo>
                    <a:pt x="0" y="838200"/>
                  </a:lnTo>
                  <a:lnTo>
                    <a:pt x="9144000" y="8382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33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838200"/>
            </a:xfrm>
            <a:custGeom>
              <a:avLst/>
              <a:gdLst/>
              <a:ahLst/>
              <a:cxnLst/>
              <a:rect l="l" t="t" r="r" b="b"/>
              <a:pathLst>
                <a:path w="9144000" h="838200">
                  <a:moveTo>
                    <a:pt x="0" y="838200"/>
                  </a:moveTo>
                  <a:lnTo>
                    <a:pt x="9144000" y="8382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838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80" y="0"/>
              <a:ext cx="3686555" cy="89306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21735" y="0"/>
              <a:ext cx="2342388" cy="89306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07340" y="95199"/>
            <a:ext cx="498919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solidFill>
                  <a:srgbClr val="000000"/>
                </a:solidFill>
                <a:latin typeface="Times New Roman"/>
                <a:cs typeface="Times New Roman"/>
              </a:rPr>
              <a:t>SUBSTITUTION</a:t>
            </a:r>
            <a:r>
              <a:rPr b="1" spc="-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1" spc="-10" dirty="0">
                <a:solidFill>
                  <a:srgbClr val="000000"/>
                </a:solidFill>
                <a:latin typeface="Times New Roman"/>
                <a:cs typeface="Times New Roman"/>
              </a:rPr>
              <a:t>CIPHERS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0" y="646176"/>
            <a:ext cx="8877300" cy="1390015"/>
            <a:chOff x="0" y="646176"/>
            <a:chExt cx="8877300" cy="139001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46176"/>
              <a:ext cx="729996" cy="90220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8140" y="646176"/>
              <a:ext cx="2855976" cy="90220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40735" y="646176"/>
              <a:ext cx="1755648" cy="90220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24528" y="646176"/>
              <a:ext cx="2180844" cy="90220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3515" y="646176"/>
              <a:ext cx="1258824" cy="90220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20483" y="646176"/>
              <a:ext cx="1956816" cy="90220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1133856"/>
              <a:ext cx="1263396" cy="90220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8783" y="1133856"/>
              <a:ext cx="1999488" cy="90220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01823" y="1133856"/>
              <a:ext cx="649224" cy="90220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26435" y="1133856"/>
              <a:ext cx="2903219" cy="90220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05044" y="1133856"/>
              <a:ext cx="1979676" cy="90220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60107" y="1133856"/>
              <a:ext cx="1234440" cy="90220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69935" y="1133856"/>
              <a:ext cx="1007364" cy="902208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54939" y="753618"/>
            <a:ext cx="8454390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1036955" algn="l"/>
                <a:tab pos="2824480" algn="l"/>
                <a:tab pos="5403850" algn="l"/>
                <a:tab pos="7059295" algn="l"/>
                <a:tab pos="7968615" algn="l"/>
              </a:tabLst>
            </a:pPr>
            <a:r>
              <a:rPr sz="3200" b="1" i="1" dirty="0">
                <a:latin typeface="Arial"/>
                <a:cs typeface="Arial"/>
              </a:rPr>
              <a:t>A</a:t>
            </a:r>
            <a:r>
              <a:rPr sz="3200" b="1" i="1" spc="260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substitution</a:t>
            </a:r>
            <a:r>
              <a:rPr sz="3200" b="1" i="1" spc="370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cipher</a:t>
            </a:r>
            <a:r>
              <a:rPr sz="3200" b="1" i="1" spc="370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replaces</a:t>
            </a:r>
            <a:r>
              <a:rPr sz="3200" b="1" i="1" spc="345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one</a:t>
            </a:r>
            <a:r>
              <a:rPr sz="3200" b="1" i="1" spc="380" dirty="0">
                <a:latin typeface="Arial"/>
                <a:cs typeface="Arial"/>
              </a:rPr>
              <a:t> </a:t>
            </a:r>
            <a:r>
              <a:rPr sz="3200" b="1" i="1" spc="-10" dirty="0">
                <a:latin typeface="Arial"/>
                <a:cs typeface="Arial"/>
              </a:rPr>
              <a:t>symbol </a:t>
            </a:r>
            <a:r>
              <a:rPr sz="3200" b="1" i="1" spc="-20" dirty="0">
                <a:latin typeface="Arial"/>
                <a:cs typeface="Arial"/>
              </a:rPr>
              <a:t>with</a:t>
            </a:r>
            <a:r>
              <a:rPr sz="3200" b="1" i="1" dirty="0">
                <a:latin typeface="Arial"/>
                <a:cs typeface="Arial"/>
              </a:rPr>
              <a:t>	</a:t>
            </a:r>
            <a:r>
              <a:rPr sz="3200" b="1" i="1" spc="-10" dirty="0">
                <a:latin typeface="Arial"/>
                <a:cs typeface="Arial"/>
              </a:rPr>
              <a:t>another.</a:t>
            </a:r>
            <a:r>
              <a:rPr sz="3200" b="1" i="1" dirty="0">
                <a:latin typeface="Arial"/>
                <a:cs typeface="Arial"/>
              </a:rPr>
              <a:t>	</a:t>
            </a:r>
            <a:r>
              <a:rPr sz="3200" b="1" i="1" spc="-10" dirty="0">
                <a:latin typeface="Arial"/>
                <a:cs typeface="Arial"/>
              </a:rPr>
              <a:t>Substitution</a:t>
            </a:r>
            <a:r>
              <a:rPr sz="3200" b="1" i="1" dirty="0">
                <a:latin typeface="Arial"/>
                <a:cs typeface="Arial"/>
              </a:rPr>
              <a:t>	</a:t>
            </a:r>
            <a:r>
              <a:rPr sz="3200" b="1" i="1" spc="-10" dirty="0">
                <a:latin typeface="Arial"/>
                <a:cs typeface="Arial"/>
              </a:rPr>
              <a:t>ciphers</a:t>
            </a:r>
            <a:r>
              <a:rPr sz="3200" b="1" i="1" dirty="0">
                <a:latin typeface="Arial"/>
                <a:cs typeface="Arial"/>
              </a:rPr>
              <a:t>	</a:t>
            </a:r>
            <a:r>
              <a:rPr sz="3200" b="1" i="1" spc="-25" dirty="0">
                <a:latin typeface="Arial"/>
                <a:cs typeface="Arial"/>
              </a:rPr>
              <a:t>can</a:t>
            </a:r>
            <a:r>
              <a:rPr sz="3200" b="1" i="1" dirty="0">
                <a:latin typeface="Arial"/>
                <a:cs typeface="Arial"/>
              </a:rPr>
              <a:t>	</a:t>
            </a:r>
            <a:r>
              <a:rPr sz="3200" b="1" i="1" spc="-25" dirty="0">
                <a:latin typeface="Arial"/>
                <a:cs typeface="Arial"/>
              </a:rPr>
              <a:t>be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0" y="1621536"/>
            <a:ext cx="8877300" cy="902335"/>
            <a:chOff x="0" y="1621536"/>
            <a:chExt cx="8877300" cy="902335"/>
          </a:xfrm>
        </p:grpSpPr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1621536"/>
              <a:ext cx="2705100" cy="90220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71572" y="1621536"/>
              <a:ext cx="986027" cy="90220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24071" y="1621536"/>
              <a:ext cx="1639824" cy="90220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30367" y="1621536"/>
              <a:ext cx="3646932" cy="902208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154939" y="1728673"/>
            <a:ext cx="845502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769870" algn="l"/>
                <a:tab pos="3722370" algn="l"/>
                <a:tab pos="5328920" algn="l"/>
              </a:tabLst>
            </a:pPr>
            <a:r>
              <a:rPr sz="3200" b="1" i="1" spc="-10" dirty="0">
                <a:latin typeface="Arial"/>
                <a:cs typeface="Arial"/>
              </a:rPr>
              <a:t>categorized</a:t>
            </a:r>
            <a:r>
              <a:rPr sz="3200" b="1" i="1" dirty="0">
                <a:latin typeface="Arial"/>
                <a:cs typeface="Arial"/>
              </a:rPr>
              <a:t>	</a:t>
            </a:r>
            <a:r>
              <a:rPr sz="3200" b="1" i="1" spc="-25" dirty="0">
                <a:latin typeface="Arial"/>
                <a:cs typeface="Arial"/>
              </a:rPr>
              <a:t>as</a:t>
            </a:r>
            <a:r>
              <a:rPr sz="3200" b="1" i="1" dirty="0">
                <a:latin typeface="Arial"/>
                <a:cs typeface="Arial"/>
              </a:rPr>
              <a:t>	</a:t>
            </a:r>
            <a:r>
              <a:rPr sz="3200" b="1" i="1" spc="-10" dirty="0">
                <a:latin typeface="Arial"/>
                <a:cs typeface="Arial"/>
              </a:rPr>
              <a:t>either</a:t>
            </a:r>
            <a:r>
              <a:rPr sz="3200" b="1" i="1" dirty="0">
                <a:latin typeface="Arial"/>
                <a:cs typeface="Arial"/>
              </a:rPr>
              <a:t>	</a:t>
            </a:r>
            <a:r>
              <a:rPr sz="3200" b="1" i="1" spc="-10" dirty="0">
                <a:latin typeface="Arial"/>
                <a:cs typeface="Arial"/>
              </a:rPr>
              <a:t>monoalphabetic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0" y="2109216"/>
            <a:ext cx="8610600" cy="1358265"/>
            <a:chOff x="0" y="2109216"/>
            <a:chExt cx="8610600" cy="1358265"/>
          </a:xfrm>
        </p:grpSpPr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0" y="2109216"/>
              <a:ext cx="1895856" cy="90220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70660" y="2109216"/>
              <a:ext cx="943355" cy="90220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988820" y="2109216"/>
              <a:ext cx="3380231" cy="90220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940808" y="2109216"/>
              <a:ext cx="1981199" cy="90220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85559" y="2109216"/>
              <a:ext cx="649223" cy="902208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57200" y="3429000"/>
              <a:ext cx="8153400" cy="0"/>
            </a:xfrm>
            <a:custGeom>
              <a:avLst/>
              <a:gdLst/>
              <a:ahLst/>
              <a:cxnLst/>
              <a:rect l="l" t="t" r="r" b="b"/>
              <a:pathLst>
                <a:path w="8153400">
                  <a:moveTo>
                    <a:pt x="0" y="0"/>
                  </a:moveTo>
                  <a:lnTo>
                    <a:pt x="8153400" y="0"/>
                  </a:lnTo>
                </a:path>
              </a:pathLst>
            </a:custGeom>
            <a:ln w="76200">
              <a:solidFill>
                <a:srgbClr val="00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57200" y="2819400"/>
              <a:ext cx="1143000" cy="566927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154939" y="2061937"/>
            <a:ext cx="6610984" cy="1230630"/>
          </a:xfrm>
          <a:prstGeom prst="rect">
            <a:avLst/>
          </a:prstGeom>
        </p:spPr>
        <p:txBody>
          <a:bodyPr vert="horz" wrap="square" lIns="0" tIns="1682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sz="3200" b="1" i="1" dirty="0">
                <a:latin typeface="Arial"/>
                <a:cs typeface="Arial"/>
              </a:rPr>
              <a:t>ciphers</a:t>
            </a:r>
            <a:r>
              <a:rPr sz="3200" b="1" i="1" spc="-55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or</a:t>
            </a:r>
            <a:r>
              <a:rPr sz="3200" b="1" i="1" spc="-35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polyalphabetic</a:t>
            </a:r>
            <a:r>
              <a:rPr sz="3200" b="1" i="1" spc="-55" dirty="0">
                <a:latin typeface="Arial"/>
                <a:cs typeface="Arial"/>
              </a:rPr>
              <a:t> </a:t>
            </a:r>
            <a:r>
              <a:rPr sz="3200" b="1" i="1" spc="-10" dirty="0">
                <a:latin typeface="Arial"/>
                <a:cs typeface="Arial"/>
              </a:rPr>
              <a:t>ciphers.</a:t>
            </a:r>
            <a:endParaRPr sz="3200">
              <a:latin typeface="Arial"/>
              <a:cs typeface="Arial"/>
            </a:endParaRPr>
          </a:p>
          <a:p>
            <a:pPr marL="527050">
              <a:lnSpc>
                <a:spcPct val="100000"/>
              </a:lnSpc>
              <a:spcBef>
                <a:spcPts val="1065"/>
              </a:spcBef>
            </a:pPr>
            <a:r>
              <a:rPr sz="2800" b="1" i="1" spc="-20" dirty="0">
                <a:solidFill>
                  <a:srgbClr val="FF0000"/>
                </a:solidFill>
                <a:latin typeface="Times New Roman"/>
                <a:cs typeface="Times New Roman"/>
              </a:rPr>
              <a:t>Note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38" name="object 38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9623" y="4806696"/>
            <a:ext cx="5116068" cy="789431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231140" y="4769123"/>
            <a:ext cx="4685665" cy="1424940"/>
          </a:xfrm>
          <a:prstGeom prst="rect">
            <a:avLst/>
          </a:prstGeom>
        </p:spPr>
        <p:txBody>
          <a:bodyPr vert="horz" wrap="square" lIns="0" tIns="141605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1115"/>
              </a:spcBef>
            </a:pPr>
            <a:r>
              <a:rPr sz="2800" b="1" i="1" u="sng" spc="-3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Topics</a:t>
            </a:r>
            <a:r>
              <a:rPr sz="2800" b="1" i="1" u="sng" spc="-7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i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discussed</a:t>
            </a:r>
            <a:r>
              <a:rPr sz="2800" b="1" i="1" u="sng" spc="-6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i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in</a:t>
            </a:r>
            <a:r>
              <a:rPr sz="2800" b="1" i="1" u="sng" spc="-5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i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this</a:t>
            </a:r>
            <a:r>
              <a:rPr sz="2800" b="1" i="1" u="sng" spc="-5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i="1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section: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2400" b="1" dirty="0">
                <a:solidFill>
                  <a:srgbClr val="0033CC"/>
                </a:solidFill>
                <a:latin typeface="Arial"/>
                <a:cs typeface="Arial"/>
              </a:rPr>
              <a:t>Monoalphabetic</a:t>
            </a:r>
            <a:r>
              <a:rPr sz="2400" b="1" spc="-45" dirty="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0033CC"/>
                </a:solidFill>
                <a:latin typeface="Arial"/>
                <a:cs typeface="Arial"/>
              </a:rPr>
              <a:t>Ciphres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dirty="0">
                <a:solidFill>
                  <a:srgbClr val="0033CC"/>
                </a:solidFill>
                <a:latin typeface="Arial"/>
                <a:cs typeface="Arial"/>
              </a:rPr>
              <a:t>Polyalphabetic</a:t>
            </a:r>
            <a:r>
              <a:rPr sz="2400" b="1" spc="-30" dirty="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0033CC"/>
                </a:solidFill>
                <a:latin typeface="Arial"/>
                <a:cs typeface="Arial"/>
              </a:rPr>
              <a:t>Ciphers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0" name="object 40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52984" y="5295900"/>
            <a:ext cx="4689348" cy="76200"/>
          </a:xfrm>
          <a:prstGeom prst="rect">
            <a:avLst/>
          </a:prstGeom>
        </p:spPr>
      </p:pic>
      <p:sp>
        <p:nvSpPr>
          <p:cNvPr id="41" name="object 41"/>
          <p:cNvSpPr/>
          <p:nvPr/>
        </p:nvSpPr>
        <p:spPr>
          <a:xfrm>
            <a:off x="458723" y="46482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495300" y="3520440"/>
            <a:ext cx="8077200" cy="1066800"/>
          </a:xfrm>
          <a:prstGeom prst="rect">
            <a:avLst/>
          </a:prstGeom>
          <a:solidFill>
            <a:srgbClr val="99FF33"/>
          </a:solidFill>
        </p:spPr>
        <p:txBody>
          <a:bodyPr vert="horz" wrap="square" lIns="0" tIns="35560" rIns="0" bIns="0" rtlCol="0">
            <a:spAutoFit/>
          </a:bodyPr>
          <a:lstStyle/>
          <a:p>
            <a:pPr marL="2018664" marR="711835" indent="-1298575">
              <a:lnSpc>
                <a:spcPct val="100000"/>
              </a:lnSpc>
              <a:spcBef>
                <a:spcPts val="280"/>
              </a:spcBef>
            </a:pPr>
            <a:r>
              <a:rPr sz="3200" b="1" dirty="0">
                <a:latin typeface="Arial"/>
                <a:cs typeface="Arial"/>
              </a:rPr>
              <a:t>A</a:t>
            </a:r>
            <a:r>
              <a:rPr sz="3200" b="1" spc="-14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substitution</a:t>
            </a:r>
            <a:r>
              <a:rPr sz="3200" b="1" spc="-5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cipher</a:t>
            </a:r>
            <a:r>
              <a:rPr sz="3200" b="1" spc="-4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replaces</a:t>
            </a:r>
            <a:r>
              <a:rPr sz="3200" b="1" spc="-35" dirty="0">
                <a:latin typeface="Arial"/>
                <a:cs typeface="Arial"/>
              </a:rPr>
              <a:t> </a:t>
            </a:r>
            <a:r>
              <a:rPr sz="3200" b="1" spc="-25" dirty="0">
                <a:latin typeface="Arial"/>
                <a:cs typeface="Arial"/>
              </a:rPr>
              <a:t>one </a:t>
            </a:r>
            <a:r>
              <a:rPr sz="3200" b="1" dirty="0">
                <a:latin typeface="Arial"/>
                <a:cs typeface="Arial"/>
              </a:rPr>
              <a:t>symbol</a:t>
            </a:r>
            <a:r>
              <a:rPr sz="3200" b="1" spc="-3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with</a:t>
            </a:r>
            <a:r>
              <a:rPr sz="3200" b="1" spc="-5" dirty="0">
                <a:latin typeface="Arial"/>
                <a:cs typeface="Arial"/>
              </a:rPr>
              <a:t> </a:t>
            </a:r>
            <a:r>
              <a:rPr sz="3200" b="1" spc="-10" dirty="0">
                <a:latin typeface="Arial"/>
                <a:cs typeface="Arial"/>
              </a:rPr>
              <a:t>another.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0"/>
            <a:ext cx="8594090" cy="1053465"/>
            <a:chOff x="76200" y="0"/>
            <a:chExt cx="8594090" cy="1053465"/>
          </a:xfrm>
        </p:grpSpPr>
        <p:sp>
          <p:nvSpPr>
            <p:cNvPr id="3" name="object 3"/>
            <p:cNvSpPr/>
            <p:nvPr/>
          </p:nvSpPr>
          <p:spPr>
            <a:xfrm>
              <a:off x="367284" y="108204"/>
              <a:ext cx="382905" cy="474345"/>
            </a:xfrm>
            <a:custGeom>
              <a:avLst/>
              <a:gdLst/>
              <a:ahLst/>
              <a:cxnLst/>
              <a:rect l="l" t="t" r="r" b="b"/>
              <a:pathLst>
                <a:path w="382905" h="474345">
                  <a:moveTo>
                    <a:pt x="0" y="473963"/>
                  </a:moveTo>
                  <a:lnTo>
                    <a:pt x="382523" y="473963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808" y="108204"/>
              <a:ext cx="327660" cy="4739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90727" y="5303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4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59" y="530351"/>
              <a:ext cx="367284" cy="4739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457200"/>
              <a:ext cx="560832" cy="4221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11708" y="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565404"/>
                  </a:moveTo>
                  <a:lnTo>
                    <a:pt x="0" y="56540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565404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32004" y="53340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4" y="533400"/>
              <a:ext cx="8226552" cy="3200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47750">
              <a:lnSpc>
                <a:spcPct val="100000"/>
              </a:lnSpc>
              <a:spcBef>
                <a:spcPts val="105"/>
              </a:spcBef>
            </a:pPr>
            <a:r>
              <a:rPr b="1" i="1" dirty="0">
                <a:solidFill>
                  <a:srgbClr val="FF0000"/>
                </a:solidFill>
                <a:latin typeface="Times New Roman"/>
                <a:cs typeface="Times New Roman"/>
              </a:rPr>
              <a:t>Monoalphabetic</a:t>
            </a:r>
            <a:r>
              <a:rPr b="1" i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Ciphers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457200" y="1981200"/>
            <a:ext cx="8153400" cy="647700"/>
            <a:chOff x="457200" y="1981200"/>
            <a:chExt cx="8153400" cy="647700"/>
          </a:xfrm>
        </p:grpSpPr>
        <p:sp>
          <p:nvSpPr>
            <p:cNvPr id="12" name="object 12"/>
            <p:cNvSpPr/>
            <p:nvPr/>
          </p:nvSpPr>
          <p:spPr>
            <a:xfrm>
              <a:off x="457200" y="2590800"/>
              <a:ext cx="8153400" cy="0"/>
            </a:xfrm>
            <a:custGeom>
              <a:avLst/>
              <a:gdLst/>
              <a:ahLst/>
              <a:cxnLst/>
              <a:rect l="l" t="t" r="r" b="b"/>
              <a:pathLst>
                <a:path w="8153400">
                  <a:moveTo>
                    <a:pt x="0" y="0"/>
                  </a:moveTo>
                  <a:lnTo>
                    <a:pt x="8153400" y="0"/>
                  </a:lnTo>
                </a:path>
              </a:pathLst>
            </a:custGeom>
            <a:ln w="76200">
              <a:solidFill>
                <a:srgbClr val="00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7200" y="1981200"/>
              <a:ext cx="1143000" cy="566927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458723" y="2682239"/>
            <a:ext cx="8153400" cy="2156460"/>
            <a:chOff x="458723" y="2682239"/>
            <a:chExt cx="8153400" cy="2156460"/>
          </a:xfrm>
        </p:grpSpPr>
        <p:sp>
          <p:nvSpPr>
            <p:cNvPr id="15" name="object 15"/>
            <p:cNvSpPr/>
            <p:nvPr/>
          </p:nvSpPr>
          <p:spPr>
            <a:xfrm>
              <a:off x="458723" y="4800600"/>
              <a:ext cx="8153400" cy="0"/>
            </a:xfrm>
            <a:custGeom>
              <a:avLst/>
              <a:gdLst/>
              <a:ahLst/>
              <a:cxnLst/>
              <a:rect l="l" t="t" r="r" b="b"/>
              <a:pathLst>
                <a:path w="8153400">
                  <a:moveTo>
                    <a:pt x="0" y="0"/>
                  </a:moveTo>
                  <a:lnTo>
                    <a:pt x="8153400" y="0"/>
                  </a:lnTo>
                </a:path>
              </a:pathLst>
            </a:custGeom>
            <a:ln w="76200">
              <a:solidFill>
                <a:srgbClr val="00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95299" y="2682239"/>
              <a:ext cx="8077200" cy="2063750"/>
            </a:xfrm>
            <a:custGeom>
              <a:avLst/>
              <a:gdLst/>
              <a:ahLst/>
              <a:cxnLst/>
              <a:rect l="l" t="t" r="r" b="b"/>
              <a:pathLst>
                <a:path w="8077200" h="2063750">
                  <a:moveTo>
                    <a:pt x="8077200" y="0"/>
                  </a:moveTo>
                  <a:lnTo>
                    <a:pt x="0" y="0"/>
                  </a:lnTo>
                  <a:lnTo>
                    <a:pt x="0" y="2063495"/>
                  </a:lnTo>
                  <a:lnTo>
                    <a:pt x="8077200" y="2063495"/>
                  </a:lnTo>
                  <a:lnTo>
                    <a:pt x="8077200" y="0"/>
                  </a:lnTo>
                  <a:close/>
                </a:path>
              </a:pathLst>
            </a:custGeom>
            <a:solidFill>
              <a:srgbClr val="99F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49175" rIns="0" bIns="0" rtlCol="0">
            <a:spAutoFit/>
          </a:bodyPr>
          <a:lstStyle/>
          <a:p>
            <a:pPr marL="374015">
              <a:lnSpc>
                <a:spcPct val="100000"/>
              </a:lnSpc>
              <a:spcBef>
                <a:spcPts val="1985"/>
              </a:spcBef>
            </a:pPr>
            <a:r>
              <a:rPr sz="2800" b="1" i="1" spc="-20" dirty="0">
                <a:solidFill>
                  <a:srgbClr val="FF0000"/>
                </a:solidFill>
                <a:latin typeface="Times New Roman"/>
                <a:cs typeface="Times New Roman"/>
              </a:rPr>
              <a:t>Note</a:t>
            </a:r>
            <a:endParaRPr sz="2800">
              <a:latin typeface="Times New Roman"/>
              <a:cs typeface="Times New Roman"/>
            </a:endParaRPr>
          </a:p>
          <a:p>
            <a:pPr marL="267970" marR="5080" indent="635" algn="ctr">
              <a:lnSpc>
                <a:spcPct val="100000"/>
              </a:lnSpc>
              <a:spcBef>
                <a:spcPts val="2170"/>
              </a:spcBef>
            </a:pPr>
            <a:r>
              <a:rPr sz="3200" b="1" dirty="0">
                <a:latin typeface="Arial"/>
                <a:cs typeface="Arial"/>
              </a:rPr>
              <a:t>In</a:t>
            </a:r>
            <a:r>
              <a:rPr sz="3200" b="1" spc="-6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monoalphabetic</a:t>
            </a:r>
            <a:r>
              <a:rPr sz="3200" b="1" spc="-8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substitution,</a:t>
            </a:r>
            <a:r>
              <a:rPr sz="3200" b="1" spc="-80" dirty="0">
                <a:latin typeface="Arial"/>
                <a:cs typeface="Arial"/>
              </a:rPr>
              <a:t> </a:t>
            </a:r>
            <a:r>
              <a:rPr sz="3200" b="1" spc="-25" dirty="0">
                <a:latin typeface="Arial"/>
                <a:cs typeface="Arial"/>
              </a:rPr>
              <a:t>the </a:t>
            </a:r>
            <a:r>
              <a:rPr sz="3200" b="1" dirty="0">
                <a:latin typeface="Arial"/>
                <a:cs typeface="Arial"/>
              </a:rPr>
              <a:t>relationship</a:t>
            </a:r>
            <a:r>
              <a:rPr sz="3200" b="1" spc="-6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between</a:t>
            </a:r>
            <a:r>
              <a:rPr sz="3200" b="1" spc="-4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a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symbol</a:t>
            </a:r>
            <a:r>
              <a:rPr sz="3200" b="1" spc="-3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in</a:t>
            </a:r>
            <a:r>
              <a:rPr sz="3200" b="1" spc="-30" dirty="0">
                <a:latin typeface="Arial"/>
                <a:cs typeface="Arial"/>
              </a:rPr>
              <a:t> </a:t>
            </a:r>
            <a:r>
              <a:rPr sz="3200" b="1" spc="-25" dirty="0">
                <a:latin typeface="Arial"/>
                <a:cs typeface="Arial"/>
              </a:rPr>
              <a:t>the </a:t>
            </a:r>
            <a:r>
              <a:rPr sz="3200" b="1" dirty="0">
                <a:latin typeface="Arial"/>
                <a:cs typeface="Arial"/>
              </a:rPr>
              <a:t>plaintext</a:t>
            </a:r>
            <a:r>
              <a:rPr sz="3200" b="1" spc="-3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to</a:t>
            </a:r>
            <a:r>
              <a:rPr sz="3200" b="1" spc="-2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a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symbol</a:t>
            </a:r>
            <a:r>
              <a:rPr sz="3200" b="1" spc="-2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in</a:t>
            </a:r>
            <a:r>
              <a:rPr sz="3200" b="1" spc="-3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the</a:t>
            </a:r>
            <a:r>
              <a:rPr sz="3200" b="1" spc="-3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ciphertext</a:t>
            </a:r>
            <a:r>
              <a:rPr sz="3200" b="1" spc="-45" dirty="0">
                <a:latin typeface="Arial"/>
                <a:cs typeface="Arial"/>
              </a:rPr>
              <a:t> </a:t>
            </a:r>
            <a:r>
              <a:rPr sz="3200" b="1" spc="-25" dirty="0">
                <a:latin typeface="Arial"/>
                <a:cs typeface="Arial"/>
              </a:rPr>
              <a:t>is </a:t>
            </a:r>
            <a:r>
              <a:rPr sz="3200" b="1" dirty="0">
                <a:latin typeface="Arial"/>
                <a:cs typeface="Arial"/>
              </a:rPr>
              <a:t>always</a:t>
            </a:r>
            <a:r>
              <a:rPr sz="3200" b="1" spc="15" dirty="0"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0000"/>
                </a:solidFill>
                <a:latin typeface="Arial"/>
                <a:cs typeface="Arial"/>
              </a:rPr>
              <a:t>one-to-</a:t>
            </a:r>
            <a:r>
              <a:rPr sz="3200" b="1" spc="-20" dirty="0">
                <a:solidFill>
                  <a:srgbClr val="FF0000"/>
                </a:solidFill>
                <a:latin typeface="Arial"/>
                <a:cs typeface="Arial"/>
              </a:rPr>
              <a:t>one</a:t>
            </a:r>
            <a:r>
              <a:rPr sz="3200" b="1" spc="-20" dirty="0">
                <a:latin typeface="Arial"/>
                <a:cs typeface="Arial"/>
              </a:rPr>
              <a:t>.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0"/>
            <a:ext cx="8594090" cy="1053465"/>
            <a:chOff x="76200" y="0"/>
            <a:chExt cx="8594090" cy="1053465"/>
          </a:xfrm>
        </p:grpSpPr>
        <p:sp>
          <p:nvSpPr>
            <p:cNvPr id="3" name="object 3"/>
            <p:cNvSpPr/>
            <p:nvPr/>
          </p:nvSpPr>
          <p:spPr>
            <a:xfrm>
              <a:off x="367284" y="108204"/>
              <a:ext cx="382905" cy="474345"/>
            </a:xfrm>
            <a:custGeom>
              <a:avLst/>
              <a:gdLst/>
              <a:ahLst/>
              <a:cxnLst/>
              <a:rect l="l" t="t" r="r" b="b"/>
              <a:pathLst>
                <a:path w="382905" h="474345">
                  <a:moveTo>
                    <a:pt x="0" y="473963"/>
                  </a:moveTo>
                  <a:lnTo>
                    <a:pt x="382523" y="473963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808" y="108204"/>
              <a:ext cx="327660" cy="4739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90727" y="5303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4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59" y="530351"/>
              <a:ext cx="367284" cy="4739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457200"/>
              <a:ext cx="560832" cy="4221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11708" y="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565404"/>
                  </a:moveTo>
                  <a:lnTo>
                    <a:pt x="0" y="56540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565404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32004" y="53340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4" y="533400"/>
              <a:ext cx="8226552" cy="3200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47750">
              <a:lnSpc>
                <a:spcPct val="100000"/>
              </a:lnSpc>
              <a:spcBef>
                <a:spcPts val="105"/>
              </a:spcBef>
            </a:pPr>
            <a:r>
              <a:rPr b="1" i="1" spc="-10" dirty="0">
                <a:solidFill>
                  <a:srgbClr val="000000"/>
                </a:solidFill>
                <a:latin typeface="Times New Roman"/>
                <a:cs typeface="Times New Roman"/>
              </a:rPr>
              <a:t>Continued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31140" y="1854200"/>
            <a:ext cx="868362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100" dirty="0">
                <a:latin typeface="Arial"/>
                <a:cs typeface="Arial"/>
              </a:rPr>
              <a:t>  </a:t>
            </a:r>
            <a:r>
              <a:rPr sz="2400" b="1" dirty="0">
                <a:latin typeface="Arial"/>
                <a:cs typeface="Arial"/>
              </a:rPr>
              <a:t>following</a:t>
            </a:r>
            <a:r>
              <a:rPr sz="2400" b="1" spc="95" dirty="0">
                <a:latin typeface="Arial"/>
                <a:cs typeface="Arial"/>
              </a:rPr>
              <a:t>  </a:t>
            </a:r>
            <a:r>
              <a:rPr sz="2400" b="1" dirty="0">
                <a:latin typeface="Arial"/>
                <a:cs typeface="Arial"/>
              </a:rPr>
              <a:t>shows</a:t>
            </a:r>
            <a:r>
              <a:rPr sz="2400" b="1" spc="100" dirty="0">
                <a:latin typeface="Arial"/>
                <a:cs typeface="Arial"/>
              </a:rPr>
              <a:t> 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95" dirty="0">
                <a:latin typeface="Arial"/>
                <a:cs typeface="Arial"/>
              </a:rPr>
              <a:t>  </a:t>
            </a:r>
            <a:r>
              <a:rPr sz="2400" b="1" dirty="0">
                <a:latin typeface="Arial"/>
                <a:cs typeface="Arial"/>
              </a:rPr>
              <a:t>plaintext</a:t>
            </a:r>
            <a:r>
              <a:rPr sz="2400" b="1" spc="105" dirty="0">
                <a:latin typeface="Arial"/>
                <a:cs typeface="Arial"/>
              </a:rPr>
              <a:t>  </a:t>
            </a:r>
            <a:r>
              <a:rPr sz="2400" b="1" dirty="0">
                <a:latin typeface="Arial"/>
                <a:cs typeface="Arial"/>
              </a:rPr>
              <a:t>and</a:t>
            </a:r>
            <a:r>
              <a:rPr sz="2400" b="1" spc="100" dirty="0">
                <a:latin typeface="Arial"/>
                <a:cs typeface="Arial"/>
              </a:rPr>
              <a:t>  </a:t>
            </a:r>
            <a:r>
              <a:rPr sz="2400" b="1" dirty="0">
                <a:latin typeface="Arial"/>
                <a:cs typeface="Arial"/>
              </a:rPr>
              <a:t>its</a:t>
            </a:r>
            <a:r>
              <a:rPr sz="2400" b="1" spc="95" dirty="0">
                <a:latin typeface="Arial"/>
                <a:cs typeface="Arial"/>
              </a:rPr>
              <a:t>  </a:t>
            </a:r>
            <a:r>
              <a:rPr sz="2400" b="1" spc="-10" dirty="0">
                <a:latin typeface="Arial"/>
                <a:cs typeface="Arial"/>
              </a:rPr>
              <a:t>corresponding </a:t>
            </a:r>
            <a:r>
              <a:rPr sz="2400" b="1" dirty="0">
                <a:latin typeface="Arial"/>
                <a:cs typeface="Arial"/>
              </a:rPr>
              <a:t>ciphertext.</a:t>
            </a:r>
            <a:r>
              <a:rPr sz="2400" b="1" spc="3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4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cipher</a:t>
            </a:r>
            <a:r>
              <a:rPr sz="2400" b="1" spc="4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is</a:t>
            </a:r>
            <a:r>
              <a:rPr sz="2400" b="1" spc="4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probably</a:t>
            </a:r>
            <a:r>
              <a:rPr sz="2400" b="1" spc="2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monoalphabetic</a:t>
            </a:r>
            <a:r>
              <a:rPr sz="2400" b="1" spc="40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because </a:t>
            </a:r>
            <a:r>
              <a:rPr sz="2400" b="1" dirty="0">
                <a:latin typeface="Arial"/>
                <a:cs typeface="Arial"/>
              </a:rPr>
              <a:t>both</a:t>
            </a:r>
            <a:r>
              <a:rPr sz="2400" b="1" spc="-6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l</a:t>
            </a:r>
            <a:r>
              <a:rPr sz="2400" b="1" dirty="0">
                <a:latin typeface="Arial"/>
                <a:cs typeface="Arial"/>
              </a:rPr>
              <a:t>’s</a:t>
            </a:r>
            <a:r>
              <a:rPr sz="2400" b="1" spc="-7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(els)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are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encrypted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as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i="1" spc="-20" dirty="0">
                <a:latin typeface="Arial"/>
                <a:cs typeface="Arial"/>
              </a:rPr>
              <a:t>O</a:t>
            </a:r>
            <a:r>
              <a:rPr sz="2400" b="1" spc="-20" dirty="0">
                <a:latin typeface="Arial"/>
                <a:cs typeface="Arial"/>
              </a:rPr>
              <a:t>’s.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8600" y="1219200"/>
            <a:ext cx="1423670" cy="462280"/>
          </a:xfrm>
          <a:prstGeom prst="rect">
            <a:avLst/>
          </a:prstGeom>
          <a:solidFill>
            <a:srgbClr val="3333CC"/>
          </a:solidFill>
        </p:spPr>
        <p:txBody>
          <a:bodyPr vert="horz" wrap="square" lIns="0" tIns="3492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75"/>
              </a:spcBef>
            </a:pPr>
            <a:r>
              <a:rPr sz="2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Example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35024" y="3211371"/>
            <a:ext cx="6461556" cy="550338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231140" y="4629657"/>
            <a:ext cx="8683625" cy="18851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The</a:t>
            </a:r>
            <a:r>
              <a:rPr lang="en-US" sz="2400" b="1" spc="10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following</a:t>
            </a:r>
            <a:r>
              <a:rPr lang="en-US" sz="2400" b="1" spc="9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shows</a:t>
            </a:r>
            <a:r>
              <a:rPr lang="en-US" sz="2400" b="1" spc="10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lang="en-US" sz="2400" b="1" spc="9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plaintext</a:t>
            </a:r>
            <a:r>
              <a:rPr lang="en-US" sz="2400" b="1" spc="10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and</a:t>
            </a:r>
            <a:r>
              <a:rPr lang="en-US" sz="2400" b="1" spc="10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its</a:t>
            </a:r>
            <a:r>
              <a:rPr lang="en-US" sz="2400" b="1" spc="9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corresponding </a:t>
            </a:r>
            <a:r>
              <a:rPr sz="2400" b="1" dirty="0">
                <a:latin typeface="Arial"/>
                <a:cs typeface="Arial"/>
              </a:rPr>
              <a:t>ciphertext.</a:t>
            </a:r>
            <a:r>
              <a:rPr sz="2400" b="1" spc="4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5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cipher</a:t>
            </a:r>
            <a:r>
              <a:rPr sz="2400" b="1" spc="5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is</a:t>
            </a:r>
            <a:r>
              <a:rPr sz="2400" b="1" spc="5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not</a:t>
            </a:r>
            <a:r>
              <a:rPr sz="2400" b="1" spc="4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monoalphabetic</a:t>
            </a:r>
            <a:r>
              <a:rPr sz="2400" b="1" spc="5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because</a:t>
            </a:r>
            <a:r>
              <a:rPr sz="2400" b="1" spc="50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each </a:t>
            </a:r>
            <a:r>
              <a:rPr sz="2400" b="1" i="1" dirty="0">
                <a:latin typeface="Arial"/>
                <a:cs typeface="Arial"/>
              </a:rPr>
              <a:t>l</a:t>
            </a:r>
            <a:r>
              <a:rPr sz="2400" b="1" i="1" spc="-4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(el)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is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encrypted</a:t>
            </a:r>
            <a:r>
              <a:rPr sz="2400" b="1" spc="1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by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different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character.</a:t>
            </a:r>
            <a:endParaRPr lang="en-US" sz="2400" b="1" spc="-10" dirty="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en-IN" sz="2400" b="1" spc="-10" dirty="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IN" sz="2400" b="1" spc="-10" dirty="0">
                <a:latin typeface="Arial"/>
                <a:cs typeface="Arial"/>
              </a:rPr>
              <a:t>             Plaintext: </a:t>
            </a:r>
            <a:r>
              <a:rPr lang="en-IN" sz="2400" b="1" spc="-10">
                <a:latin typeface="Arial"/>
                <a:cs typeface="Arial"/>
              </a:rPr>
              <a:t>hello                  </a:t>
            </a:r>
            <a:r>
              <a:rPr lang="en-IN" sz="2400" b="1" spc="-10" dirty="0">
                <a:latin typeface="Arial"/>
                <a:cs typeface="Arial"/>
              </a:rPr>
              <a:t>Ciphertext: JCMWMK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2400" y="4038600"/>
            <a:ext cx="1423670" cy="462280"/>
          </a:xfrm>
          <a:prstGeom prst="rect">
            <a:avLst/>
          </a:prstGeom>
          <a:solidFill>
            <a:srgbClr val="3333CC"/>
          </a:solidFill>
        </p:spPr>
        <p:txBody>
          <a:bodyPr vert="horz" wrap="square" lIns="0" tIns="3556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80"/>
              </a:spcBef>
            </a:pPr>
            <a:r>
              <a:rPr sz="2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Example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0"/>
            <a:ext cx="8594090" cy="1053465"/>
            <a:chOff x="76200" y="0"/>
            <a:chExt cx="8594090" cy="1053465"/>
          </a:xfrm>
        </p:grpSpPr>
        <p:sp>
          <p:nvSpPr>
            <p:cNvPr id="3" name="object 3"/>
            <p:cNvSpPr/>
            <p:nvPr/>
          </p:nvSpPr>
          <p:spPr>
            <a:xfrm>
              <a:off x="367284" y="108204"/>
              <a:ext cx="382905" cy="474345"/>
            </a:xfrm>
            <a:custGeom>
              <a:avLst/>
              <a:gdLst/>
              <a:ahLst/>
              <a:cxnLst/>
              <a:rect l="l" t="t" r="r" b="b"/>
              <a:pathLst>
                <a:path w="382905" h="474345">
                  <a:moveTo>
                    <a:pt x="0" y="473963"/>
                  </a:moveTo>
                  <a:lnTo>
                    <a:pt x="382523" y="473963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808" y="108204"/>
              <a:ext cx="327660" cy="4739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90727" y="5303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4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59" y="530351"/>
              <a:ext cx="367284" cy="4739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457200"/>
              <a:ext cx="560832" cy="4221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11708" y="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565404"/>
                  </a:moveTo>
                  <a:lnTo>
                    <a:pt x="0" y="56540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565404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32004" y="53340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4" y="533400"/>
              <a:ext cx="8226552" cy="3200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93039" y="98247"/>
            <a:ext cx="8759825" cy="5057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14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Additive</a:t>
            </a:r>
            <a:r>
              <a:rPr sz="2400" b="1" spc="-5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3333CC"/>
                </a:solidFill>
                <a:latin typeface="Times New Roman"/>
                <a:cs typeface="Times New Roman"/>
              </a:rPr>
              <a:t>Cipher</a:t>
            </a:r>
            <a:endParaRPr sz="2400" dirty="0">
              <a:latin typeface="Times New Roman"/>
              <a:cs typeface="Times New Roman"/>
            </a:endParaRPr>
          </a:p>
          <a:p>
            <a:pPr marL="50800" marR="42545" algn="just">
              <a:spcBef>
                <a:spcPts val="2540"/>
              </a:spcBef>
            </a:pP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204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simplest</a:t>
            </a:r>
            <a:r>
              <a:rPr sz="2400" b="1" spc="204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monoalphabetic</a:t>
            </a:r>
            <a:r>
              <a:rPr sz="2400" b="1" spc="20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cipher</a:t>
            </a:r>
            <a:r>
              <a:rPr sz="2400" b="1" spc="204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is</a:t>
            </a:r>
            <a:r>
              <a:rPr sz="2400" b="1" spc="19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204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additive</a:t>
            </a:r>
            <a:r>
              <a:rPr sz="2400" b="1" spc="204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cipher. </a:t>
            </a:r>
            <a:r>
              <a:rPr lang="en-US" sz="2400" b="1" dirty="0">
                <a:latin typeface="Arial"/>
                <a:cs typeface="Arial"/>
              </a:rPr>
              <a:t>This</a:t>
            </a:r>
            <a:r>
              <a:rPr lang="en-US" sz="2400" b="1" spc="370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cipher</a:t>
            </a:r>
            <a:r>
              <a:rPr lang="en-US" sz="2400" b="1" spc="370" dirty="0">
                <a:latin typeface="Arial"/>
                <a:cs typeface="Arial"/>
              </a:rPr>
              <a:t>  </a:t>
            </a:r>
            <a:r>
              <a:rPr lang="en-US" sz="2400" b="1" dirty="0">
                <a:latin typeface="Arial"/>
                <a:cs typeface="Arial"/>
              </a:rPr>
              <a:t>is</a:t>
            </a:r>
            <a:r>
              <a:rPr lang="en-US" sz="2400" b="1" spc="365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sometimes</a:t>
            </a:r>
            <a:r>
              <a:rPr lang="en-US" sz="2400" b="1" spc="370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called</a:t>
            </a:r>
            <a:r>
              <a:rPr lang="en-US" sz="2400" b="1" spc="370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a</a:t>
            </a:r>
            <a:r>
              <a:rPr lang="en-US" sz="2400" b="1" spc="365" dirty="0">
                <a:latin typeface="Arial"/>
                <a:cs typeface="Arial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Arial"/>
                <a:cs typeface="Arial"/>
              </a:rPr>
              <a:t>shift</a:t>
            </a:r>
            <a:r>
              <a:rPr lang="en-US" sz="2400" b="1" spc="3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Arial"/>
                <a:cs typeface="Arial"/>
              </a:rPr>
              <a:t>cipher</a:t>
            </a:r>
            <a:r>
              <a:rPr lang="en-US" sz="2400" b="1" dirty="0">
                <a:latin typeface="Arial"/>
                <a:cs typeface="Arial"/>
              </a:rPr>
              <a:t>,</a:t>
            </a:r>
            <a:r>
              <a:rPr lang="en-US" sz="2400" b="1" spc="475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but</a:t>
            </a:r>
            <a:r>
              <a:rPr lang="en-US" sz="2400" b="1" spc="475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the</a:t>
            </a:r>
            <a:r>
              <a:rPr lang="en-US" sz="2400" b="1" spc="465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term</a:t>
            </a:r>
            <a:r>
              <a:rPr lang="en-US" sz="2400" b="1" spc="484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additive</a:t>
            </a:r>
            <a:r>
              <a:rPr lang="en-US" sz="2400" b="1" spc="484" dirty="0">
                <a:latin typeface="Arial"/>
                <a:cs typeface="Arial"/>
              </a:rPr>
              <a:t> </a:t>
            </a:r>
            <a:r>
              <a:rPr lang="en-US" sz="2400" b="1" spc="-10" dirty="0">
                <a:latin typeface="Arial"/>
                <a:cs typeface="Arial"/>
              </a:rPr>
              <a:t>cypher </a:t>
            </a:r>
            <a:r>
              <a:rPr lang="en-US" sz="2400" b="1" dirty="0">
                <a:latin typeface="Arial"/>
                <a:cs typeface="Arial"/>
              </a:rPr>
              <a:t>better</a:t>
            </a:r>
            <a:r>
              <a:rPr lang="en-US" sz="2400" b="1" spc="-70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reveals</a:t>
            </a:r>
            <a:r>
              <a:rPr lang="en-US" sz="2400" b="1" spc="-55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its</a:t>
            </a:r>
            <a:r>
              <a:rPr lang="en-US" sz="2400" b="1" spc="-75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mathematical</a:t>
            </a:r>
            <a:r>
              <a:rPr lang="en-US" sz="2400" b="1" spc="-80" dirty="0">
                <a:latin typeface="Arial"/>
                <a:cs typeface="Arial"/>
              </a:rPr>
              <a:t> </a:t>
            </a:r>
            <a:r>
              <a:rPr lang="en-US" sz="2400" b="1" spc="-10" dirty="0">
                <a:latin typeface="Arial"/>
                <a:cs typeface="Arial"/>
              </a:rPr>
              <a:t>nature. </a:t>
            </a:r>
            <a:r>
              <a:rPr lang="en-US" sz="2400" b="1" dirty="0">
                <a:latin typeface="Arial"/>
                <a:cs typeface="Arial"/>
              </a:rPr>
              <a:t>Historically,</a:t>
            </a:r>
            <a:r>
              <a:rPr lang="en-US" sz="2400" b="1" spc="90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additive</a:t>
            </a:r>
            <a:r>
              <a:rPr lang="en-US" sz="2400" b="1" spc="80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ciphers</a:t>
            </a:r>
            <a:r>
              <a:rPr lang="en-US" sz="2400" b="1" spc="80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are</a:t>
            </a:r>
            <a:r>
              <a:rPr lang="en-US" sz="2400" b="1" spc="80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called</a:t>
            </a:r>
            <a:r>
              <a:rPr lang="en-US" sz="2400" b="1" spc="75" dirty="0">
                <a:latin typeface="Arial"/>
                <a:cs typeface="Arial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Arial"/>
                <a:cs typeface="Arial"/>
              </a:rPr>
              <a:t>shift</a:t>
            </a:r>
            <a:r>
              <a:rPr lang="en-US" sz="2400" b="1" spc="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Arial"/>
                <a:cs typeface="Arial"/>
              </a:rPr>
              <a:t>ciphers</a:t>
            </a:r>
            <a:r>
              <a:rPr lang="en-US" sz="2400" b="1" dirty="0" err="1">
                <a:latin typeface="Arial"/>
                <a:cs typeface="Arial"/>
              </a:rPr>
              <a:t>.The</a:t>
            </a:r>
            <a:r>
              <a:rPr lang="en-US" sz="2400" b="1" dirty="0">
                <a:latin typeface="Arial"/>
                <a:cs typeface="Arial"/>
              </a:rPr>
              <a:t> shift value is the key for encryption and decryption.</a:t>
            </a:r>
            <a:r>
              <a:rPr lang="en-US" sz="2400" b="1" spc="80" dirty="0">
                <a:latin typeface="Arial"/>
                <a:cs typeface="Arial"/>
              </a:rPr>
              <a:t> </a:t>
            </a:r>
            <a:r>
              <a:rPr lang="en-US" sz="2400" b="1" spc="-10" dirty="0">
                <a:latin typeface="Arial"/>
                <a:cs typeface="Arial"/>
              </a:rPr>
              <a:t>Julius </a:t>
            </a:r>
            <a:r>
              <a:rPr lang="en-US" sz="2400" b="1" dirty="0">
                <a:latin typeface="Arial"/>
                <a:cs typeface="Arial"/>
              </a:rPr>
              <a:t>Caesar</a:t>
            </a:r>
            <a:r>
              <a:rPr lang="en-US" sz="2400" b="1" spc="480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used</a:t>
            </a:r>
            <a:r>
              <a:rPr lang="en-US" sz="2400" b="1" spc="480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an</a:t>
            </a:r>
            <a:r>
              <a:rPr lang="en-US" sz="2400" b="1" spc="484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additive</a:t>
            </a:r>
            <a:r>
              <a:rPr lang="en-US" sz="2400" b="1" spc="480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cipher</a:t>
            </a:r>
            <a:r>
              <a:rPr lang="en-US" sz="2400" b="1" spc="480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to</a:t>
            </a:r>
            <a:r>
              <a:rPr lang="en-US" sz="2400" b="1" spc="480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communicate</a:t>
            </a:r>
            <a:r>
              <a:rPr lang="en-US" sz="2400" b="1" spc="480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with</a:t>
            </a:r>
            <a:r>
              <a:rPr lang="en-US" sz="2400" b="1" spc="484" dirty="0">
                <a:latin typeface="Arial"/>
                <a:cs typeface="Arial"/>
              </a:rPr>
              <a:t> </a:t>
            </a:r>
            <a:r>
              <a:rPr lang="en-US" sz="2400" b="1" spc="-25" dirty="0">
                <a:latin typeface="Arial"/>
                <a:cs typeface="Arial"/>
              </a:rPr>
              <a:t>his </a:t>
            </a:r>
            <a:r>
              <a:rPr lang="en-US" sz="2400" b="1" dirty="0">
                <a:latin typeface="Arial"/>
                <a:cs typeface="Arial"/>
              </a:rPr>
              <a:t>officers.</a:t>
            </a:r>
            <a:r>
              <a:rPr lang="en-US" sz="2400" b="1" spc="495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For</a:t>
            </a:r>
            <a:r>
              <a:rPr lang="en-US" sz="2400" b="1" spc="480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this</a:t>
            </a:r>
            <a:r>
              <a:rPr lang="en-US" sz="2400" b="1" spc="490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reason,</a:t>
            </a:r>
            <a:r>
              <a:rPr lang="en-US" sz="2400" b="1" spc="495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additive</a:t>
            </a:r>
            <a:r>
              <a:rPr lang="en-US" sz="2400" b="1" spc="484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ciphers</a:t>
            </a:r>
            <a:r>
              <a:rPr lang="en-US" sz="2400" b="1" spc="495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are</a:t>
            </a:r>
            <a:r>
              <a:rPr lang="en-US" sz="2400" b="1" spc="484" dirty="0">
                <a:latin typeface="Arial"/>
                <a:cs typeface="Arial"/>
              </a:rPr>
              <a:t> </a:t>
            </a:r>
            <a:r>
              <a:rPr lang="en-US" sz="2400" b="1" spc="-10" dirty="0">
                <a:latin typeface="Arial"/>
                <a:cs typeface="Arial"/>
              </a:rPr>
              <a:t>sometimes </a:t>
            </a:r>
            <a:r>
              <a:rPr lang="en-US" sz="2400" b="1" dirty="0">
                <a:latin typeface="Arial"/>
                <a:cs typeface="Arial"/>
              </a:rPr>
              <a:t>called</a:t>
            </a:r>
            <a:r>
              <a:rPr lang="en-US" sz="2400" b="1" spc="40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the</a:t>
            </a:r>
            <a:r>
              <a:rPr lang="en-US" sz="2400" b="1" spc="45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Caesar</a:t>
            </a:r>
            <a:r>
              <a:rPr lang="en-US" sz="2400" b="1" spc="40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cipher(shift=3).</a:t>
            </a:r>
            <a:r>
              <a:rPr lang="en-US" sz="2400" b="1" spc="50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Caesar</a:t>
            </a:r>
            <a:r>
              <a:rPr lang="en-US" sz="2400" b="1" spc="55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used</a:t>
            </a:r>
            <a:r>
              <a:rPr lang="en-US" sz="2400" b="1" spc="40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a</a:t>
            </a:r>
            <a:r>
              <a:rPr lang="en-US" sz="2400" b="1" spc="40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key</a:t>
            </a:r>
            <a:r>
              <a:rPr lang="en-US" sz="2400" b="1" spc="30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of</a:t>
            </a:r>
            <a:r>
              <a:rPr lang="en-US" sz="2400" b="1" spc="45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3</a:t>
            </a:r>
            <a:r>
              <a:rPr lang="en-US" sz="2400" b="1" spc="45" dirty="0">
                <a:latin typeface="Arial"/>
                <a:cs typeface="Arial"/>
              </a:rPr>
              <a:t> </a:t>
            </a:r>
            <a:r>
              <a:rPr lang="en-US" sz="2400" b="1" spc="-25" dirty="0">
                <a:latin typeface="Arial"/>
                <a:cs typeface="Arial"/>
              </a:rPr>
              <a:t>for </a:t>
            </a:r>
            <a:r>
              <a:rPr lang="en-US" sz="2400" b="1" dirty="0">
                <a:latin typeface="Arial"/>
                <a:cs typeface="Arial"/>
              </a:rPr>
              <a:t>his</a:t>
            </a:r>
            <a:r>
              <a:rPr lang="en-US" sz="2400" b="1" spc="-10" dirty="0">
                <a:latin typeface="Arial"/>
                <a:cs typeface="Arial"/>
              </a:rPr>
              <a:t> communications.</a:t>
            </a:r>
            <a:endParaRPr lang="en-US" sz="2400" dirty="0">
              <a:latin typeface="Arial"/>
              <a:cs typeface="Arial"/>
            </a:endParaRPr>
          </a:p>
          <a:p>
            <a:pPr marL="50800" marR="42545" algn="just">
              <a:lnSpc>
                <a:spcPct val="100000"/>
              </a:lnSpc>
              <a:spcBef>
                <a:spcPts val="2540"/>
              </a:spcBef>
            </a:pPr>
            <a:endParaRPr lang="en-US" sz="2400" dirty="0">
              <a:latin typeface="Arial"/>
              <a:cs typeface="Arial"/>
            </a:endParaRPr>
          </a:p>
          <a:p>
            <a:pPr marR="370205" algn="ctr">
              <a:lnSpc>
                <a:spcPct val="100000"/>
              </a:lnSpc>
              <a:spcBef>
                <a:spcPts val="1065"/>
              </a:spcBef>
              <a:tabLst>
                <a:tab pos="1187450" algn="l"/>
              </a:tabLst>
            </a:pPr>
            <a:endParaRPr lang="en-US" sz="1950" baseline="-21367" dirty="0">
              <a:latin typeface="Times New Roman"/>
              <a:cs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F2FBA9-E1AB-0D7E-9D8B-0E9EA0BD230D}"/>
              </a:ext>
            </a:extLst>
          </p:cNvPr>
          <p:cNvSpPr txBox="1"/>
          <p:nvPr/>
        </p:nvSpPr>
        <p:spPr>
          <a:xfrm>
            <a:off x="3048000" y="4715680"/>
            <a:ext cx="3733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C=(</a:t>
            </a:r>
            <a:r>
              <a:rPr lang="en-US" sz="3200" dirty="0" err="1"/>
              <a:t>P+k</a:t>
            </a:r>
            <a:r>
              <a:rPr lang="en-US" sz="3200" dirty="0"/>
              <a:t>)Mod26</a:t>
            </a:r>
          </a:p>
          <a:p>
            <a:r>
              <a:rPr lang="en-US" sz="3200" dirty="0"/>
              <a:t>P=(C-k)Mod26</a:t>
            </a:r>
            <a:endParaRPr lang="en-IN" sz="3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0946" y="1517396"/>
            <a:ext cx="8379459" cy="4781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Network</a:t>
            </a:r>
            <a:r>
              <a:rPr sz="2400" b="1" spc="355" dirty="0">
                <a:latin typeface="Times New Roman"/>
                <a:cs typeface="Times New Roman"/>
              </a:rPr>
              <a:t>  </a:t>
            </a:r>
            <a:r>
              <a:rPr sz="2400" b="1" dirty="0">
                <a:latin typeface="Times New Roman"/>
                <a:cs typeface="Times New Roman"/>
              </a:rPr>
              <a:t>Security</a:t>
            </a:r>
            <a:r>
              <a:rPr sz="2400" b="1" spc="345" dirty="0">
                <a:latin typeface="Times New Roman"/>
                <a:cs typeface="Times New Roman"/>
              </a:rPr>
              <a:t>  </a:t>
            </a:r>
            <a:r>
              <a:rPr sz="2400" b="1" dirty="0">
                <a:latin typeface="Times New Roman"/>
                <a:cs typeface="Times New Roman"/>
              </a:rPr>
              <a:t>refers</a:t>
            </a:r>
            <a:r>
              <a:rPr sz="2400" b="1" spc="350" dirty="0">
                <a:latin typeface="Times New Roman"/>
                <a:cs typeface="Times New Roman"/>
              </a:rPr>
              <a:t>  </a:t>
            </a:r>
            <a:r>
              <a:rPr sz="2400" b="1" dirty="0">
                <a:latin typeface="Times New Roman"/>
                <a:cs typeface="Times New Roman"/>
              </a:rPr>
              <a:t>to</a:t>
            </a:r>
            <a:r>
              <a:rPr sz="2400" b="1" spc="350" dirty="0">
                <a:latin typeface="Times New Roman"/>
                <a:cs typeface="Times New Roman"/>
              </a:rPr>
              <a:t>  </a:t>
            </a:r>
            <a:r>
              <a:rPr sz="2400" b="1" dirty="0">
                <a:latin typeface="Times New Roman"/>
                <a:cs typeface="Times New Roman"/>
              </a:rPr>
              <a:t>the</a:t>
            </a:r>
            <a:r>
              <a:rPr sz="2400" b="1" spc="345" dirty="0">
                <a:latin typeface="Times New Roman"/>
                <a:cs typeface="Times New Roman"/>
              </a:rPr>
              <a:t>  </a:t>
            </a:r>
            <a:r>
              <a:rPr sz="2400" b="1" dirty="0">
                <a:latin typeface="Times New Roman"/>
                <a:cs typeface="Times New Roman"/>
              </a:rPr>
              <a:t>measures</a:t>
            </a:r>
            <a:r>
              <a:rPr sz="2400" b="1" spc="355" dirty="0">
                <a:latin typeface="Times New Roman"/>
                <a:cs typeface="Times New Roman"/>
              </a:rPr>
              <a:t>  </a:t>
            </a:r>
            <a:r>
              <a:rPr sz="2400" b="1" dirty="0">
                <a:latin typeface="Times New Roman"/>
                <a:cs typeface="Times New Roman"/>
              </a:rPr>
              <a:t>taken</a:t>
            </a:r>
            <a:r>
              <a:rPr sz="2400" b="1" spc="350" dirty="0">
                <a:latin typeface="Times New Roman"/>
                <a:cs typeface="Times New Roman"/>
              </a:rPr>
              <a:t>  </a:t>
            </a:r>
            <a:r>
              <a:rPr sz="2400" b="1" dirty="0">
                <a:latin typeface="Times New Roman"/>
                <a:cs typeface="Times New Roman"/>
              </a:rPr>
              <a:t>by</a:t>
            </a:r>
            <a:r>
              <a:rPr sz="2400" b="1" spc="350" dirty="0">
                <a:latin typeface="Times New Roman"/>
                <a:cs typeface="Times New Roman"/>
              </a:rPr>
              <a:t>  </a:t>
            </a:r>
            <a:r>
              <a:rPr sz="2400" b="1" spc="-25" dirty="0">
                <a:latin typeface="Times New Roman"/>
                <a:cs typeface="Times New Roman"/>
              </a:rPr>
              <a:t>any </a:t>
            </a:r>
            <a:r>
              <a:rPr sz="2400" b="1" dirty="0">
                <a:latin typeface="Times New Roman"/>
                <a:cs typeface="Times New Roman"/>
              </a:rPr>
              <a:t>enterprise</a:t>
            </a:r>
            <a:r>
              <a:rPr sz="2400" b="1" spc="254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or</a:t>
            </a:r>
            <a:r>
              <a:rPr sz="2400" b="1" spc="2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organization</a:t>
            </a:r>
            <a:r>
              <a:rPr sz="2400" b="1" spc="2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to</a:t>
            </a:r>
            <a:r>
              <a:rPr sz="2400" b="1" spc="254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secure</a:t>
            </a:r>
            <a:r>
              <a:rPr sz="2400" b="1" spc="2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its</a:t>
            </a:r>
            <a:r>
              <a:rPr sz="2400" b="1" spc="2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computer</a:t>
            </a:r>
            <a:r>
              <a:rPr sz="2400" b="1" spc="2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network</a:t>
            </a:r>
            <a:r>
              <a:rPr sz="2400" b="1" spc="27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and </a:t>
            </a:r>
            <a:r>
              <a:rPr sz="2400" b="1" dirty="0">
                <a:latin typeface="Times New Roman"/>
                <a:cs typeface="Times New Roman"/>
              </a:rPr>
              <a:t>data</a:t>
            </a:r>
            <a:r>
              <a:rPr sz="2400" b="1" spc="30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using</a:t>
            </a:r>
            <a:r>
              <a:rPr sz="2400" b="1" spc="3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both</a:t>
            </a:r>
            <a:r>
              <a:rPr sz="2400" b="1" spc="30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hardware</a:t>
            </a:r>
            <a:r>
              <a:rPr sz="2400" b="1" spc="3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and</a:t>
            </a:r>
            <a:r>
              <a:rPr sz="2400" b="1" spc="3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software</a:t>
            </a:r>
            <a:r>
              <a:rPr sz="2400" b="1" spc="3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systems.</a:t>
            </a:r>
            <a:r>
              <a:rPr sz="2400" b="1" spc="30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This</a:t>
            </a:r>
            <a:r>
              <a:rPr sz="2400" b="1" spc="3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aims</a:t>
            </a:r>
            <a:r>
              <a:rPr sz="2400" b="1" spc="30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at </a:t>
            </a:r>
            <a:r>
              <a:rPr sz="2400" b="1" dirty="0">
                <a:latin typeface="Times New Roman"/>
                <a:cs typeface="Times New Roman"/>
              </a:rPr>
              <a:t>securing</a:t>
            </a:r>
            <a:r>
              <a:rPr sz="2400" b="1" spc="5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the</a:t>
            </a:r>
            <a:r>
              <a:rPr sz="2400" b="1" spc="5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confidentiality</a:t>
            </a:r>
            <a:r>
              <a:rPr sz="2400" b="1" spc="5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and</a:t>
            </a:r>
            <a:r>
              <a:rPr sz="2400" b="1" spc="5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accessibility</a:t>
            </a:r>
            <a:r>
              <a:rPr sz="2400" b="1" spc="5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5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the</a:t>
            </a:r>
            <a:r>
              <a:rPr sz="2400" b="1" spc="57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data</a:t>
            </a:r>
            <a:r>
              <a:rPr sz="2400" b="1" spc="55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and </a:t>
            </a:r>
            <a:r>
              <a:rPr sz="2400" b="1" spc="-10" dirty="0">
                <a:latin typeface="Times New Roman"/>
                <a:cs typeface="Times New Roman"/>
              </a:rPr>
              <a:t>network.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latin typeface="Times New Roman"/>
                <a:cs typeface="Times New Roman"/>
              </a:rPr>
              <a:t>The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network security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solutions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protect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various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vulnerabilities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of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dirty="0">
                <a:latin typeface="Times New Roman"/>
                <a:cs typeface="Times New Roman"/>
              </a:rPr>
              <a:t>the</a:t>
            </a:r>
            <a:r>
              <a:rPr sz="2400" b="1" spc="-5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computer</a:t>
            </a:r>
            <a:r>
              <a:rPr sz="2400" b="1" spc="-10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systems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such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as:</a:t>
            </a:r>
            <a:endParaRPr sz="2400">
              <a:latin typeface="Times New Roman"/>
              <a:cs typeface="Times New Roman"/>
            </a:endParaRPr>
          </a:p>
          <a:p>
            <a:pPr marL="241300" indent="-231775">
              <a:lnSpc>
                <a:spcPct val="100000"/>
              </a:lnSpc>
              <a:buSzPct val="95833"/>
              <a:buAutoNum type="arabicPeriod"/>
              <a:tabLst>
                <a:tab pos="241300" algn="l"/>
              </a:tabLst>
            </a:pPr>
            <a:r>
              <a:rPr sz="2400" b="1" spc="-10" dirty="0">
                <a:latin typeface="Times New Roman"/>
                <a:cs typeface="Times New Roman"/>
              </a:rPr>
              <a:t>Users</a:t>
            </a:r>
            <a:endParaRPr sz="2400">
              <a:latin typeface="Times New Roman"/>
              <a:cs typeface="Times New Roman"/>
            </a:endParaRPr>
          </a:p>
          <a:p>
            <a:pPr marL="241300" indent="-231775">
              <a:lnSpc>
                <a:spcPct val="100000"/>
              </a:lnSpc>
              <a:buSzPct val="95833"/>
              <a:buAutoNum type="arabicPeriod"/>
              <a:tabLst>
                <a:tab pos="241300" algn="l"/>
              </a:tabLst>
            </a:pPr>
            <a:r>
              <a:rPr sz="2400" b="1" spc="-10" dirty="0">
                <a:latin typeface="Times New Roman"/>
                <a:cs typeface="Times New Roman"/>
              </a:rPr>
              <a:t>Locations</a:t>
            </a:r>
            <a:endParaRPr sz="2400">
              <a:latin typeface="Times New Roman"/>
              <a:cs typeface="Times New Roman"/>
            </a:endParaRPr>
          </a:p>
          <a:p>
            <a:pPr marL="240029" indent="-231775">
              <a:lnSpc>
                <a:spcPct val="100000"/>
              </a:lnSpc>
              <a:buSzPct val="95833"/>
              <a:buAutoNum type="arabicPeriod"/>
              <a:tabLst>
                <a:tab pos="240029" algn="l"/>
              </a:tabLst>
            </a:pPr>
            <a:r>
              <a:rPr sz="2400" b="1" spc="-20" dirty="0">
                <a:latin typeface="Times New Roman"/>
                <a:cs typeface="Times New Roman"/>
              </a:rPr>
              <a:t>Data</a:t>
            </a:r>
            <a:endParaRPr sz="2400">
              <a:latin typeface="Times New Roman"/>
              <a:cs typeface="Times New Roman"/>
            </a:endParaRPr>
          </a:p>
          <a:p>
            <a:pPr marL="241300" indent="-231775">
              <a:lnSpc>
                <a:spcPct val="100000"/>
              </a:lnSpc>
              <a:buSzPct val="95833"/>
              <a:buAutoNum type="arabicPeriod"/>
              <a:tabLst>
                <a:tab pos="241300" algn="l"/>
              </a:tabLst>
            </a:pPr>
            <a:r>
              <a:rPr sz="2400" b="1" spc="-10" dirty="0">
                <a:latin typeface="Times New Roman"/>
                <a:cs typeface="Times New Roman"/>
              </a:rPr>
              <a:t>Devices</a:t>
            </a:r>
            <a:endParaRPr sz="2400">
              <a:latin typeface="Times New Roman"/>
              <a:cs typeface="Times New Roman"/>
            </a:endParaRPr>
          </a:p>
          <a:p>
            <a:pPr marL="241300" indent="-231775">
              <a:lnSpc>
                <a:spcPct val="100000"/>
              </a:lnSpc>
              <a:buSzPct val="95833"/>
              <a:buAutoNum type="arabicPeriod"/>
              <a:tabLst>
                <a:tab pos="241300" algn="l"/>
              </a:tabLst>
            </a:pPr>
            <a:r>
              <a:rPr sz="2400" b="1" spc="-10" dirty="0">
                <a:latin typeface="Times New Roman"/>
                <a:cs typeface="Times New Roman"/>
              </a:rPr>
              <a:t>Applications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6200" y="0"/>
            <a:ext cx="8594090" cy="1053465"/>
            <a:chOff x="76200" y="0"/>
            <a:chExt cx="8594090" cy="1053465"/>
          </a:xfrm>
        </p:grpSpPr>
        <p:sp>
          <p:nvSpPr>
            <p:cNvPr id="4" name="object 4"/>
            <p:cNvSpPr/>
            <p:nvPr/>
          </p:nvSpPr>
          <p:spPr>
            <a:xfrm>
              <a:off x="367284" y="108204"/>
              <a:ext cx="382905" cy="474345"/>
            </a:xfrm>
            <a:custGeom>
              <a:avLst/>
              <a:gdLst/>
              <a:ahLst/>
              <a:cxnLst/>
              <a:rect l="l" t="t" r="r" b="b"/>
              <a:pathLst>
                <a:path w="382905" h="474345">
                  <a:moveTo>
                    <a:pt x="0" y="473963"/>
                  </a:moveTo>
                  <a:lnTo>
                    <a:pt x="382523" y="473963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808" y="108204"/>
              <a:ext cx="327660" cy="47396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90727" y="5303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4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59" y="530351"/>
              <a:ext cx="367284" cy="47396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457200"/>
              <a:ext cx="560832" cy="42214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11708" y="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565404"/>
                  </a:moveTo>
                  <a:lnTo>
                    <a:pt x="0" y="56540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565404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32004" y="53340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4" y="533400"/>
              <a:ext cx="8226552" cy="3200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278127" y="849629"/>
            <a:ext cx="41414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What</a:t>
            </a:r>
            <a:r>
              <a:rPr sz="2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2800" b="1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Network</a:t>
            </a:r>
            <a:r>
              <a:rPr sz="28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Security?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442" y="0"/>
            <a:ext cx="8567115" cy="712759"/>
          </a:xfrm>
          <a:prstGeom prst="rect">
            <a:avLst/>
          </a:prstGeom>
        </p:spPr>
        <p:txBody>
          <a:bodyPr vert="horz" wrap="square" lIns="0" tIns="157226" rIns="0" bIns="0" rtlCol="0">
            <a:spAutoFit/>
          </a:bodyPr>
          <a:lstStyle/>
          <a:p>
            <a:pPr marL="982344">
              <a:lnSpc>
                <a:spcPct val="100000"/>
              </a:lnSpc>
              <a:spcBef>
                <a:spcPts val="100"/>
              </a:spcBef>
            </a:pPr>
            <a:r>
              <a:rPr sz="3600" b="1" i="1" dirty="0">
                <a:solidFill>
                  <a:srgbClr val="FF0000"/>
                </a:solidFill>
                <a:latin typeface="Times New Roman"/>
                <a:cs typeface="Times New Roman"/>
              </a:rPr>
              <a:t>Additive</a:t>
            </a:r>
            <a:r>
              <a:rPr sz="36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 cipher</a:t>
            </a:r>
            <a:endParaRPr sz="3600" dirty="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6200" y="761999"/>
            <a:ext cx="8763000" cy="5486401"/>
            <a:chOff x="76200" y="0"/>
            <a:chExt cx="8763000" cy="67989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7284" y="842001"/>
              <a:ext cx="8471916" cy="595687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67284" y="108204"/>
              <a:ext cx="382905" cy="474345"/>
            </a:xfrm>
            <a:custGeom>
              <a:avLst/>
              <a:gdLst/>
              <a:ahLst/>
              <a:cxnLst/>
              <a:rect l="l" t="t" r="r" b="b"/>
              <a:pathLst>
                <a:path w="382905" h="474345">
                  <a:moveTo>
                    <a:pt x="0" y="473963"/>
                  </a:moveTo>
                  <a:lnTo>
                    <a:pt x="382523" y="473963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9808" y="108204"/>
              <a:ext cx="327660" cy="47396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90727" y="5303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4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1059" y="530351"/>
              <a:ext cx="367284" cy="47396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00" y="457200"/>
              <a:ext cx="560832" cy="42214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11708" y="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565404"/>
                  </a:moveTo>
                  <a:lnTo>
                    <a:pt x="0" y="56540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565404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32004" y="53340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4" y="533400"/>
              <a:ext cx="8226552" cy="320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0"/>
            <a:ext cx="8594090" cy="1450975"/>
            <a:chOff x="76200" y="0"/>
            <a:chExt cx="8594090" cy="1450975"/>
          </a:xfrm>
        </p:grpSpPr>
        <p:sp>
          <p:nvSpPr>
            <p:cNvPr id="3" name="object 3"/>
            <p:cNvSpPr/>
            <p:nvPr/>
          </p:nvSpPr>
          <p:spPr>
            <a:xfrm>
              <a:off x="367284" y="108204"/>
              <a:ext cx="382905" cy="474345"/>
            </a:xfrm>
            <a:custGeom>
              <a:avLst/>
              <a:gdLst/>
              <a:ahLst/>
              <a:cxnLst/>
              <a:rect l="l" t="t" r="r" b="b"/>
              <a:pathLst>
                <a:path w="382905" h="474345">
                  <a:moveTo>
                    <a:pt x="0" y="473963"/>
                  </a:moveTo>
                  <a:lnTo>
                    <a:pt x="382523" y="473963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808" y="108204"/>
              <a:ext cx="327660" cy="4739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90727" y="5303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4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59" y="530351"/>
              <a:ext cx="367284" cy="4739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457200"/>
              <a:ext cx="560832" cy="4221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11708" y="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565404"/>
                  </a:moveTo>
                  <a:lnTo>
                    <a:pt x="0" y="56540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565404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32004" y="53340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4" y="533400"/>
              <a:ext cx="8226552" cy="320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820" y="880872"/>
              <a:ext cx="1357884" cy="569976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143000" y="0"/>
            <a:ext cx="2514600" cy="462280"/>
          </a:xfrm>
          <a:prstGeom prst="rect">
            <a:avLst/>
          </a:prstGeom>
          <a:solidFill>
            <a:srgbClr val="3333CC"/>
          </a:solidFill>
        </p:spPr>
        <p:txBody>
          <a:bodyPr vert="horz" wrap="square" lIns="0" tIns="349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75"/>
              </a:spcBef>
            </a:pPr>
            <a:r>
              <a:rPr sz="2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Example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1140" y="609936"/>
            <a:ext cx="8688070" cy="127635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089025">
              <a:lnSpc>
                <a:spcPct val="100000"/>
              </a:lnSpc>
              <a:spcBef>
                <a:spcPts val="325"/>
              </a:spcBef>
            </a:pPr>
            <a:r>
              <a:rPr sz="1800" b="1" dirty="0">
                <a:latin typeface="Arial"/>
                <a:cs typeface="Arial"/>
              </a:rPr>
              <a:t>Use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additive</a:t>
            </a:r>
            <a:r>
              <a:rPr sz="1800" b="1" spc="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cipher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with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key =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15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to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encrypt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message </a:t>
            </a:r>
            <a:r>
              <a:rPr sz="1800" b="1" spc="-10" dirty="0">
                <a:latin typeface="Arial"/>
                <a:cs typeface="Arial"/>
              </a:rPr>
              <a:t>“hello”.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2000" b="1" spc="-10" dirty="0">
                <a:solidFill>
                  <a:srgbClr val="FF0000"/>
                </a:solidFill>
                <a:latin typeface="Arial"/>
                <a:cs typeface="Arial"/>
              </a:rPr>
              <a:t>Solution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tabLst>
                <a:tab pos="568325" algn="l"/>
                <a:tab pos="1408430" algn="l"/>
                <a:tab pos="1969135" algn="l"/>
                <a:tab pos="3446779" algn="l"/>
                <a:tab pos="4781550" algn="l"/>
                <a:tab pos="5200650" algn="l"/>
                <a:tab pos="5760085" algn="l"/>
                <a:tab pos="7052945" algn="l"/>
                <a:tab pos="8374380" algn="l"/>
              </a:tabLst>
            </a:pPr>
            <a:r>
              <a:rPr sz="2000" b="1" spc="-25" dirty="0">
                <a:latin typeface="Arial"/>
                <a:cs typeface="Arial"/>
              </a:rPr>
              <a:t>We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20" dirty="0">
                <a:latin typeface="Arial"/>
                <a:cs typeface="Arial"/>
              </a:rPr>
              <a:t>apply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25" dirty="0">
                <a:latin typeface="Arial"/>
                <a:cs typeface="Arial"/>
              </a:rPr>
              <a:t>the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10" dirty="0">
                <a:latin typeface="Arial"/>
                <a:cs typeface="Arial"/>
              </a:rPr>
              <a:t>encryption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10" dirty="0">
                <a:latin typeface="Arial"/>
                <a:cs typeface="Arial"/>
              </a:rPr>
              <a:t>algorithm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25" dirty="0">
                <a:latin typeface="Arial"/>
                <a:cs typeface="Arial"/>
              </a:rPr>
              <a:t>to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25" dirty="0">
                <a:latin typeface="Arial"/>
                <a:cs typeface="Arial"/>
              </a:rPr>
              <a:t>the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10" dirty="0">
                <a:latin typeface="Arial"/>
                <a:cs typeface="Arial"/>
              </a:rPr>
              <a:t>plaintext,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10" dirty="0">
                <a:latin typeface="Arial"/>
                <a:cs typeface="Arial"/>
              </a:rPr>
              <a:t>character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25" dirty="0">
                <a:latin typeface="Arial"/>
                <a:cs typeface="Arial"/>
              </a:rPr>
              <a:t>by </a:t>
            </a:r>
            <a:r>
              <a:rPr sz="2000" b="1" spc="-10" dirty="0">
                <a:latin typeface="Arial"/>
                <a:cs typeface="Arial"/>
              </a:rPr>
              <a:t>character: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8599" y="2110041"/>
            <a:ext cx="8759129" cy="337635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0"/>
            <a:ext cx="8594090" cy="1053465"/>
            <a:chOff x="76200" y="0"/>
            <a:chExt cx="8594090" cy="1053465"/>
          </a:xfrm>
        </p:grpSpPr>
        <p:sp>
          <p:nvSpPr>
            <p:cNvPr id="3" name="object 3"/>
            <p:cNvSpPr/>
            <p:nvPr/>
          </p:nvSpPr>
          <p:spPr>
            <a:xfrm>
              <a:off x="367284" y="108204"/>
              <a:ext cx="382905" cy="474345"/>
            </a:xfrm>
            <a:custGeom>
              <a:avLst/>
              <a:gdLst/>
              <a:ahLst/>
              <a:cxnLst/>
              <a:rect l="l" t="t" r="r" b="b"/>
              <a:pathLst>
                <a:path w="382905" h="474345">
                  <a:moveTo>
                    <a:pt x="0" y="473963"/>
                  </a:moveTo>
                  <a:lnTo>
                    <a:pt x="382523" y="473963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808" y="108204"/>
              <a:ext cx="327660" cy="4739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90727" y="5303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4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59" y="530351"/>
              <a:ext cx="367284" cy="4739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457200"/>
              <a:ext cx="560832" cy="4221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11708" y="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565404"/>
                  </a:moveTo>
                  <a:lnTo>
                    <a:pt x="0" y="56540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565404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32004" y="53340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4" y="533400"/>
              <a:ext cx="8226552" cy="3200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143000" y="76200"/>
            <a:ext cx="1423670" cy="462280"/>
          </a:xfrm>
          <a:prstGeom prst="rect">
            <a:avLst/>
          </a:prstGeom>
          <a:solidFill>
            <a:srgbClr val="3333CC"/>
          </a:solidFill>
        </p:spPr>
        <p:txBody>
          <a:bodyPr vert="horz" wrap="square" lIns="0" tIns="349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75"/>
              </a:spcBef>
            </a:pPr>
            <a:r>
              <a:rPr sz="2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Example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819" y="1033272"/>
            <a:ext cx="1357884" cy="569976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31140" y="494988"/>
            <a:ext cx="8721090" cy="933450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927100">
              <a:lnSpc>
                <a:spcPct val="100000"/>
              </a:lnSpc>
              <a:spcBef>
                <a:spcPts val="1320"/>
              </a:spcBef>
            </a:pPr>
            <a:r>
              <a:rPr sz="1800" b="1" dirty="0">
                <a:latin typeface="Arial"/>
                <a:cs typeface="Arial"/>
              </a:rPr>
              <a:t>Use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additive</a:t>
            </a:r>
            <a:r>
              <a:rPr sz="1800" b="1" spc="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cipher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with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key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=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15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to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decrypt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message</a:t>
            </a:r>
            <a:r>
              <a:rPr sz="1800" b="1" spc="-10" dirty="0">
                <a:latin typeface="Arial"/>
                <a:cs typeface="Arial"/>
              </a:rPr>
              <a:t> “WTAAD”.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sz="2000" b="1" spc="-10" dirty="0">
                <a:solidFill>
                  <a:srgbClr val="FF0000"/>
                </a:solidFill>
                <a:latin typeface="Arial"/>
                <a:cs typeface="Arial"/>
              </a:rPr>
              <a:t>Solution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1140" y="1401902"/>
            <a:ext cx="125666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75945" algn="l"/>
              </a:tabLst>
            </a:pPr>
            <a:r>
              <a:rPr sz="2000" b="1" spc="-25" dirty="0">
                <a:latin typeface="Arial"/>
                <a:cs typeface="Arial"/>
              </a:rPr>
              <a:t>We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20" dirty="0">
                <a:latin typeface="Arial"/>
                <a:cs typeface="Arial"/>
              </a:rPr>
              <a:t>apply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42617" y="1401902"/>
            <a:ext cx="7274559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81025" algn="l"/>
                <a:tab pos="2065655" algn="l"/>
                <a:tab pos="3408679" algn="l"/>
                <a:tab pos="3835400" algn="l"/>
                <a:tab pos="4401820" algn="l"/>
                <a:tab pos="5632450" algn="l"/>
                <a:tab pos="6961505" algn="l"/>
              </a:tabLst>
            </a:pPr>
            <a:r>
              <a:rPr sz="2000" b="1" spc="-25" dirty="0">
                <a:latin typeface="Arial"/>
                <a:cs typeface="Arial"/>
              </a:rPr>
              <a:t>the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10" dirty="0">
                <a:latin typeface="Arial"/>
                <a:cs typeface="Arial"/>
              </a:rPr>
              <a:t>decryption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10" dirty="0">
                <a:latin typeface="Arial"/>
                <a:cs typeface="Arial"/>
              </a:rPr>
              <a:t>algorithm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25" dirty="0">
                <a:latin typeface="Arial"/>
                <a:cs typeface="Arial"/>
              </a:rPr>
              <a:t>to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25" dirty="0">
                <a:latin typeface="Arial"/>
                <a:cs typeface="Arial"/>
              </a:rPr>
              <a:t>the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10" dirty="0">
                <a:latin typeface="Arial"/>
                <a:cs typeface="Arial"/>
              </a:rPr>
              <a:t>plaintext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10" dirty="0">
                <a:latin typeface="Arial"/>
                <a:cs typeface="Arial"/>
              </a:rPr>
              <a:t>character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25" dirty="0">
                <a:latin typeface="Arial"/>
                <a:cs typeface="Arial"/>
              </a:rPr>
              <a:t>by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1140" y="1707261"/>
            <a:ext cx="12585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latin typeface="Arial"/>
                <a:cs typeface="Arial"/>
              </a:rPr>
              <a:t>character: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7959" y="2438271"/>
            <a:ext cx="8827607" cy="312432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0"/>
            <a:ext cx="8594090" cy="1053465"/>
            <a:chOff x="76200" y="0"/>
            <a:chExt cx="8594090" cy="1053465"/>
          </a:xfrm>
        </p:grpSpPr>
        <p:sp>
          <p:nvSpPr>
            <p:cNvPr id="3" name="object 3"/>
            <p:cNvSpPr/>
            <p:nvPr/>
          </p:nvSpPr>
          <p:spPr>
            <a:xfrm>
              <a:off x="367284" y="108204"/>
              <a:ext cx="382905" cy="474345"/>
            </a:xfrm>
            <a:custGeom>
              <a:avLst/>
              <a:gdLst/>
              <a:ahLst/>
              <a:cxnLst/>
              <a:rect l="l" t="t" r="r" b="b"/>
              <a:pathLst>
                <a:path w="382905" h="474345">
                  <a:moveTo>
                    <a:pt x="0" y="473963"/>
                  </a:moveTo>
                  <a:lnTo>
                    <a:pt x="382523" y="473963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808" y="108204"/>
              <a:ext cx="327660" cy="4739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90727" y="5303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4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59" y="530351"/>
              <a:ext cx="367284" cy="4739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457200"/>
              <a:ext cx="560832" cy="4221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11708" y="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565404"/>
                  </a:moveTo>
                  <a:lnTo>
                    <a:pt x="0" y="56540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565404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32004" y="53340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4" y="533400"/>
              <a:ext cx="8226552" cy="32003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819" y="1338072"/>
            <a:ext cx="1357884" cy="56997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31140" y="714882"/>
            <a:ext cx="8835390" cy="162813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0" marR="508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Eve</a:t>
            </a:r>
            <a:r>
              <a:rPr sz="2000" b="1" spc="1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has</a:t>
            </a:r>
            <a:r>
              <a:rPr sz="2000" b="1" spc="1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intercepted</a:t>
            </a:r>
            <a:r>
              <a:rPr sz="2000" b="1" spc="1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the</a:t>
            </a:r>
            <a:r>
              <a:rPr sz="2000" b="1" spc="1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ciphertext</a:t>
            </a:r>
            <a:r>
              <a:rPr sz="2000" b="1" spc="120" dirty="0">
                <a:latin typeface="Arial"/>
                <a:cs typeface="Arial"/>
              </a:rPr>
              <a:t> </a:t>
            </a:r>
            <a:r>
              <a:rPr sz="2000" b="1" spc="-25" dirty="0">
                <a:latin typeface="Arial"/>
                <a:cs typeface="Arial"/>
              </a:rPr>
              <a:t>“UVACLYFZLJBYL”.</a:t>
            </a:r>
            <a:r>
              <a:rPr sz="2000" b="1" spc="1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Show</a:t>
            </a:r>
            <a:r>
              <a:rPr sz="2000" b="1" spc="1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how</a:t>
            </a:r>
            <a:r>
              <a:rPr sz="2000" b="1" spc="150" dirty="0">
                <a:latin typeface="Arial"/>
                <a:cs typeface="Arial"/>
              </a:rPr>
              <a:t> </a:t>
            </a:r>
            <a:r>
              <a:rPr sz="2000" b="1" spc="-25" dirty="0">
                <a:latin typeface="Arial"/>
                <a:cs typeface="Arial"/>
              </a:rPr>
              <a:t>she </a:t>
            </a:r>
            <a:r>
              <a:rPr sz="2000" b="1" dirty="0">
                <a:latin typeface="Arial"/>
                <a:cs typeface="Arial"/>
              </a:rPr>
              <a:t>can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use</a:t>
            </a:r>
            <a:r>
              <a:rPr sz="2000" b="1" spc="-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brute-force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attack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to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break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the</a:t>
            </a:r>
            <a:r>
              <a:rPr sz="2000" b="1" spc="-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cipher.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2000" b="1" spc="-10" dirty="0">
                <a:solidFill>
                  <a:srgbClr val="FF0000"/>
                </a:solidFill>
                <a:latin typeface="Arial"/>
                <a:cs typeface="Arial"/>
              </a:rPr>
              <a:t>Solution</a:t>
            </a:r>
            <a:endParaRPr sz="2000">
              <a:latin typeface="Arial"/>
              <a:cs typeface="Arial"/>
            </a:endParaRPr>
          </a:p>
          <a:p>
            <a:pPr marL="12700" marR="15494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Eve</a:t>
            </a:r>
            <a:r>
              <a:rPr sz="2000" b="1" spc="27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tries</a:t>
            </a:r>
            <a:r>
              <a:rPr sz="2000" b="1" spc="2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keys</a:t>
            </a:r>
            <a:r>
              <a:rPr sz="2000" b="1" spc="27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from</a:t>
            </a:r>
            <a:r>
              <a:rPr sz="2000" b="1" spc="27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1</a:t>
            </a:r>
            <a:r>
              <a:rPr sz="2000" b="1" spc="27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to</a:t>
            </a:r>
            <a:r>
              <a:rPr sz="2000" b="1" spc="2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7.</a:t>
            </a:r>
            <a:r>
              <a:rPr sz="2000" b="1" spc="2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With</a:t>
            </a:r>
            <a:r>
              <a:rPr sz="2000" b="1" spc="27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</a:t>
            </a:r>
            <a:r>
              <a:rPr sz="2000" b="1" spc="26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key</a:t>
            </a:r>
            <a:r>
              <a:rPr sz="2000" b="1" spc="2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of</a:t>
            </a:r>
            <a:r>
              <a:rPr sz="2000" b="1" spc="27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7,</a:t>
            </a:r>
            <a:r>
              <a:rPr sz="2000" b="1" spc="2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the</a:t>
            </a:r>
            <a:r>
              <a:rPr sz="2000" b="1" spc="26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plaintext</a:t>
            </a:r>
            <a:r>
              <a:rPr sz="2000" b="1" spc="27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is</a:t>
            </a:r>
            <a:r>
              <a:rPr sz="2000" b="1" spc="26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“not</a:t>
            </a:r>
            <a:r>
              <a:rPr sz="2000" b="1" spc="275" dirty="0">
                <a:latin typeface="Arial"/>
                <a:cs typeface="Arial"/>
              </a:rPr>
              <a:t> </a:t>
            </a:r>
            <a:r>
              <a:rPr sz="2000" b="1" spc="-20" dirty="0">
                <a:latin typeface="Arial"/>
                <a:cs typeface="Arial"/>
              </a:rPr>
              <a:t>very </a:t>
            </a:r>
            <a:r>
              <a:rPr sz="2000" b="1" dirty="0">
                <a:latin typeface="Arial"/>
                <a:cs typeface="Arial"/>
              </a:rPr>
              <a:t>secure”,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which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makes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sense.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8599" y="2456658"/>
            <a:ext cx="8747015" cy="4128523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143000" y="0"/>
            <a:ext cx="1423670" cy="462280"/>
          </a:xfrm>
          <a:prstGeom prst="rect">
            <a:avLst/>
          </a:prstGeom>
          <a:solidFill>
            <a:srgbClr val="3333CC"/>
          </a:solidFill>
        </p:spPr>
        <p:txBody>
          <a:bodyPr vert="horz" wrap="square" lIns="0" tIns="349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75"/>
              </a:spcBef>
            </a:pPr>
            <a:r>
              <a:rPr sz="2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Example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0"/>
            <a:ext cx="8594090" cy="1053465"/>
            <a:chOff x="76200" y="0"/>
            <a:chExt cx="8594090" cy="1053465"/>
          </a:xfrm>
        </p:grpSpPr>
        <p:sp>
          <p:nvSpPr>
            <p:cNvPr id="3" name="object 3"/>
            <p:cNvSpPr/>
            <p:nvPr/>
          </p:nvSpPr>
          <p:spPr>
            <a:xfrm>
              <a:off x="367284" y="108204"/>
              <a:ext cx="382905" cy="474345"/>
            </a:xfrm>
            <a:custGeom>
              <a:avLst/>
              <a:gdLst/>
              <a:ahLst/>
              <a:cxnLst/>
              <a:rect l="l" t="t" r="r" b="b"/>
              <a:pathLst>
                <a:path w="382905" h="474345">
                  <a:moveTo>
                    <a:pt x="0" y="473963"/>
                  </a:moveTo>
                  <a:lnTo>
                    <a:pt x="382523" y="473963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808" y="108204"/>
              <a:ext cx="327660" cy="4739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90727" y="5303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4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59" y="530351"/>
              <a:ext cx="367284" cy="4739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457200"/>
              <a:ext cx="560832" cy="4221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11708" y="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565404"/>
                  </a:moveTo>
                  <a:lnTo>
                    <a:pt x="0" y="56540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565404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32004" y="53340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4" y="533400"/>
              <a:ext cx="8226552" cy="3200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324102" y="18999"/>
            <a:ext cx="178752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i="1" spc="-10" dirty="0">
                <a:latin typeface="Times New Roman"/>
                <a:cs typeface="Times New Roman"/>
              </a:rPr>
              <a:t>Continued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22044" y="556005"/>
            <a:ext cx="2959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Multiplicative</a:t>
            </a:r>
            <a:r>
              <a:rPr sz="2400" b="1" spc="-4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3333CC"/>
                </a:solidFill>
                <a:latin typeface="Times New Roman"/>
                <a:cs typeface="Times New Roman"/>
              </a:rPr>
              <a:t>Ciphers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9280" y="2218549"/>
            <a:ext cx="8317992" cy="270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8379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0"/>
            <a:ext cx="8594090" cy="1053465"/>
            <a:chOff x="76200" y="0"/>
            <a:chExt cx="8594090" cy="1053465"/>
          </a:xfrm>
        </p:grpSpPr>
        <p:sp>
          <p:nvSpPr>
            <p:cNvPr id="3" name="object 3"/>
            <p:cNvSpPr/>
            <p:nvPr/>
          </p:nvSpPr>
          <p:spPr>
            <a:xfrm>
              <a:off x="367284" y="108204"/>
              <a:ext cx="382905" cy="474345"/>
            </a:xfrm>
            <a:custGeom>
              <a:avLst/>
              <a:gdLst/>
              <a:ahLst/>
              <a:cxnLst/>
              <a:rect l="l" t="t" r="r" b="b"/>
              <a:pathLst>
                <a:path w="382905" h="474345">
                  <a:moveTo>
                    <a:pt x="0" y="473963"/>
                  </a:moveTo>
                  <a:lnTo>
                    <a:pt x="382523" y="473963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808" y="108204"/>
              <a:ext cx="327660" cy="4739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90727" y="5303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4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59" y="530351"/>
              <a:ext cx="367284" cy="4739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457200"/>
              <a:ext cx="560832" cy="4221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11708" y="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565404"/>
                  </a:moveTo>
                  <a:lnTo>
                    <a:pt x="0" y="56540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565404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32004" y="53340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4" y="533400"/>
              <a:ext cx="8226552" cy="3200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222044" y="637158"/>
            <a:ext cx="64401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000000"/>
                </a:solidFill>
                <a:latin typeface="Arial"/>
                <a:cs typeface="Arial"/>
              </a:rPr>
              <a:t>What</a:t>
            </a:r>
            <a:r>
              <a:rPr sz="2000" b="1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00"/>
                </a:solidFill>
                <a:latin typeface="Arial"/>
                <a:cs typeface="Arial"/>
              </a:rPr>
              <a:t>is</a:t>
            </a:r>
            <a:r>
              <a:rPr sz="2000" b="1" spc="-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sz="2000" b="1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00"/>
                </a:solidFill>
                <a:latin typeface="Arial"/>
                <a:cs typeface="Arial"/>
              </a:rPr>
              <a:t>key</a:t>
            </a:r>
            <a:r>
              <a:rPr sz="2000" b="1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00"/>
                </a:solidFill>
                <a:latin typeface="Arial"/>
                <a:cs typeface="Arial"/>
              </a:rPr>
              <a:t>domain</a:t>
            </a:r>
            <a:r>
              <a:rPr sz="2000" b="1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00"/>
                </a:solidFill>
                <a:latin typeface="Arial"/>
                <a:cs typeface="Arial"/>
              </a:rPr>
              <a:t>for</a:t>
            </a:r>
            <a:r>
              <a:rPr sz="2000" b="1" spc="-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00"/>
                </a:solidFill>
                <a:latin typeface="Arial"/>
                <a:cs typeface="Arial"/>
              </a:rPr>
              <a:t>any</a:t>
            </a:r>
            <a:r>
              <a:rPr sz="2000" b="1" spc="-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00"/>
                </a:solidFill>
                <a:latin typeface="Arial"/>
                <a:cs typeface="Arial"/>
              </a:rPr>
              <a:t>multiplicative</a:t>
            </a:r>
            <a:r>
              <a:rPr sz="2000" b="1" spc="-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000000"/>
                </a:solidFill>
                <a:latin typeface="Arial"/>
                <a:cs typeface="Arial"/>
              </a:rPr>
              <a:t>cipher?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819" y="880872"/>
            <a:ext cx="1357884" cy="569976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93039" y="945007"/>
            <a:ext cx="8758555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FF0000"/>
                </a:solidFill>
                <a:latin typeface="Arial"/>
                <a:cs typeface="Arial"/>
              </a:rPr>
              <a:t>Solution</a:t>
            </a:r>
            <a:endParaRPr sz="20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The</a:t>
            </a:r>
            <a:r>
              <a:rPr sz="2000" b="1" spc="7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key</a:t>
            </a:r>
            <a:r>
              <a:rPr sz="2000" b="1" spc="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needs</a:t>
            </a:r>
            <a:r>
              <a:rPr sz="2000" b="1" spc="8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to</a:t>
            </a:r>
            <a:r>
              <a:rPr sz="2000" b="1" spc="8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be</a:t>
            </a:r>
            <a:r>
              <a:rPr sz="2000" b="1" spc="6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in</a:t>
            </a:r>
            <a:r>
              <a:rPr sz="2000" b="1" spc="8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Z</a:t>
            </a:r>
            <a:r>
              <a:rPr sz="1950" b="1" baseline="-17094" dirty="0">
                <a:latin typeface="Arial"/>
                <a:cs typeface="Arial"/>
              </a:rPr>
              <a:t>26</a:t>
            </a:r>
            <a:r>
              <a:rPr sz="2000" b="1" dirty="0">
                <a:latin typeface="Arial"/>
                <a:cs typeface="Arial"/>
              </a:rPr>
              <a:t>*.</a:t>
            </a:r>
            <a:r>
              <a:rPr sz="2000" b="1" spc="7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This</a:t>
            </a:r>
            <a:r>
              <a:rPr sz="2000" b="1" spc="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set</a:t>
            </a:r>
            <a:r>
              <a:rPr sz="2000" b="1" spc="6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has</a:t>
            </a:r>
            <a:r>
              <a:rPr sz="2000" b="1" spc="8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only</a:t>
            </a:r>
            <a:r>
              <a:rPr sz="2000" b="1" spc="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12</a:t>
            </a:r>
            <a:r>
              <a:rPr sz="2000" b="1" spc="8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members:</a:t>
            </a:r>
            <a:r>
              <a:rPr sz="2000" b="1" spc="6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1,</a:t>
            </a:r>
            <a:r>
              <a:rPr sz="2000" b="1" spc="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3,</a:t>
            </a:r>
            <a:r>
              <a:rPr sz="2000" b="1" spc="7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5,</a:t>
            </a:r>
            <a:r>
              <a:rPr sz="2000" b="1" spc="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7,</a:t>
            </a:r>
            <a:r>
              <a:rPr sz="2000" b="1" spc="70" dirty="0">
                <a:latin typeface="Arial"/>
                <a:cs typeface="Arial"/>
              </a:rPr>
              <a:t> </a:t>
            </a:r>
            <a:r>
              <a:rPr sz="2000" b="1" spc="-25" dirty="0">
                <a:latin typeface="Arial"/>
                <a:cs typeface="Arial"/>
              </a:rPr>
              <a:t>9,</a:t>
            </a:r>
            <a:endParaRPr sz="20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11,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15,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17,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19,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21,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23,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spc="-25" dirty="0">
                <a:latin typeface="Arial"/>
                <a:cs typeface="Arial"/>
              </a:rPr>
              <a:t>25.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1140" y="2316607"/>
            <a:ext cx="867981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We</a:t>
            </a:r>
            <a:r>
              <a:rPr sz="1800" b="1" spc="1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use</a:t>
            </a:r>
            <a:r>
              <a:rPr sz="1800" b="1" spc="1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1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multiplicative</a:t>
            </a:r>
            <a:r>
              <a:rPr sz="1800" b="1" spc="1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cipher</a:t>
            </a:r>
            <a:r>
              <a:rPr sz="1800" b="1" spc="1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to</a:t>
            </a:r>
            <a:r>
              <a:rPr sz="1800" b="1" spc="1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encrypt</a:t>
            </a:r>
            <a:r>
              <a:rPr sz="1800" b="1" spc="1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1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message</a:t>
            </a:r>
            <a:r>
              <a:rPr sz="1800" b="1" spc="1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“hello”</a:t>
            </a:r>
            <a:r>
              <a:rPr sz="1800" b="1" spc="1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with</a:t>
            </a:r>
            <a:r>
              <a:rPr sz="1800" b="1" spc="1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1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key</a:t>
            </a:r>
            <a:r>
              <a:rPr sz="1800" b="1" spc="1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of</a:t>
            </a:r>
            <a:r>
              <a:rPr sz="1800" b="1" spc="130" dirty="0">
                <a:latin typeface="Arial"/>
                <a:cs typeface="Arial"/>
              </a:rPr>
              <a:t> </a:t>
            </a:r>
            <a:r>
              <a:rPr sz="1800" b="1" spc="-25" dirty="0">
                <a:latin typeface="Arial"/>
                <a:cs typeface="Arial"/>
              </a:rPr>
              <a:t>7.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ciphertext is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“XCZZU”.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8600" y="1905000"/>
            <a:ext cx="1114425" cy="368935"/>
          </a:xfrm>
          <a:prstGeom prst="rect">
            <a:avLst/>
          </a:prstGeom>
          <a:solidFill>
            <a:srgbClr val="3333CC"/>
          </a:solidFill>
        </p:spPr>
        <p:txBody>
          <a:bodyPr vert="horz" wrap="square" lIns="0" tIns="3873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5"/>
              </a:spcBef>
            </a:pPr>
            <a:r>
              <a:rPr sz="1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Example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936" y="3029894"/>
            <a:ext cx="8978777" cy="1942031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091183" y="0"/>
            <a:ext cx="1114425" cy="368935"/>
          </a:xfrm>
          <a:prstGeom prst="rect">
            <a:avLst/>
          </a:prstGeom>
          <a:solidFill>
            <a:srgbClr val="3333CC"/>
          </a:solidFill>
        </p:spPr>
        <p:txBody>
          <a:bodyPr vert="horz" wrap="square" lIns="0" tIns="3810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0"/>
              </a:spcBef>
            </a:pPr>
            <a:r>
              <a:rPr sz="1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Example</a:t>
            </a:r>
            <a:endParaRPr sz="18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457753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0"/>
            <a:ext cx="8594090" cy="1053465"/>
            <a:chOff x="76200" y="0"/>
            <a:chExt cx="8594090" cy="1053465"/>
          </a:xfrm>
        </p:grpSpPr>
        <p:sp>
          <p:nvSpPr>
            <p:cNvPr id="3" name="object 3"/>
            <p:cNvSpPr/>
            <p:nvPr/>
          </p:nvSpPr>
          <p:spPr>
            <a:xfrm>
              <a:off x="367284" y="108204"/>
              <a:ext cx="382905" cy="474345"/>
            </a:xfrm>
            <a:custGeom>
              <a:avLst/>
              <a:gdLst/>
              <a:ahLst/>
              <a:cxnLst/>
              <a:rect l="l" t="t" r="r" b="b"/>
              <a:pathLst>
                <a:path w="382905" h="474345">
                  <a:moveTo>
                    <a:pt x="0" y="473963"/>
                  </a:moveTo>
                  <a:lnTo>
                    <a:pt x="382523" y="473963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808" y="108204"/>
              <a:ext cx="327660" cy="4739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90727" y="5303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4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59" y="530351"/>
              <a:ext cx="367284" cy="4739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457200"/>
              <a:ext cx="560832" cy="4221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11708" y="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565404"/>
                  </a:moveTo>
                  <a:lnTo>
                    <a:pt x="0" y="56540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565404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32004" y="53340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4" y="533400"/>
              <a:ext cx="8226552" cy="3200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324102" y="18999"/>
            <a:ext cx="178752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i="1" spc="-10" dirty="0">
                <a:solidFill>
                  <a:srgbClr val="000000"/>
                </a:solidFill>
                <a:latin typeface="Times New Roman"/>
                <a:cs typeface="Times New Roman"/>
              </a:rPr>
              <a:t>Continued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31140" y="460501"/>
            <a:ext cx="8682355" cy="3688079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003300">
              <a:lnSpc>
                <a:spcPct val="100000"/>
              </a:lnSpc>
              <a:spcBef>
                <a:spcPts val="850"/>
              </a:spcBef>
            </a:pP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Monoalphabetic</a:t>
            </a:r>
            <a:r>
              <a:rPr sz="2400" b="1" spc="-7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Substitution</a:t>
            </a:r>
            <a:r>
              <a:rPr sz="2400" b="1" spc="-6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3333CC"/>
                </a:solidFill>
                <a:latin typeface="Times New Roman"/>
                <a:cs typeface="Times New Roman"/>
              </a:rPr>
              <a:t>Cipher</a:t>
            </a:r>
            <a:endParaRPr sz="24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  <a:spcBef>
                <a:spcPts val="755"/>
              </a:spcBef>
            </a:pPr>
            <a:r>
              <a:rPr sz="2400" b="1" dirty="0">
                <a:latin typeface="Arial"/>
                <a:cs typeface="Arial"/>
              </a:rPr>
              <a:t>Because</a:t>
            </a:r>
            <a:r>
              <a:rPr sz="2400" b="1" spc="59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additive,</a:t>
            </a:r>
            <a:r>
              <a:rPr sz="2400" b="1" spc="59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multiplicative,</a:t>
            </a:r>
            <a:r>
              <a:rPr sz="2400" b="1" spc="-30" dirty="0">
                <a:latin typeface="Arial"/>
                <a:cs typeface="Arial"/>
              </a:rPr>
              <a:t>  </a:t>
            </a:r>
            <a:r>
              <a:rPr sz="2400" b="1" dirty="0">
                <a:latin typeface="Arial"/>
                <a:cs typeface="Arial"/>
              </a:rPr>
              <a:t>and</a:t>
            </a:r>
            <a:r>
              <a:rPr sz="2400" b="1" spc="58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affine</a:t>
            </a:r>
            <a:r>
              <a:rPr sz="2400" b="1" spc="-35" dirty="0">
                <a:latin typeface="Arial"/>
                <a:cs typeface="Arial"/>
              </a:rPr>
              <a:t>  </a:t>
            </a:r>
            <a:r>
              <a:rPr sz="2400" b="1" dirty="0">
                <a:latin typeface="Arial"/>
                <a:cs typeface="Arial"/>
              </a:rPr>
              <a:t>ciphers</a:t>
            </a:r>
            <a:r>
              <a:rPr sz="2400" b="1" spc="-30" dirty="0">
                <a:latin typeface="Arial"/>
                <a:cs typeface="Arial"/>
              </a:rPr>
              <a:t>  </a:t>
            </a:r>
            <a:r>
              <a:rPr sz="2400" b="1" spc="-20" dirty="0">
                <a:latin typeface="Arial"/>
                <a:cs typeface="Arial"/>
              </a:rPr>
              <a:t>have </a:t>
            </a:r>
            <a:r>
              <a:rPr sz="2400" b="1" dirty="0">
                <a:latin typeface="Arial"/>
                <a:cs typeface="Arial"/>
              </a:rPr>
              <a:t>small</a:t>
            </a:r>
            <a:r>
              <a:rPr sz="2400" b="1" spc="20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key</a:t>
            </a:r>
            <a:r>
              <a:rPr sz="2400" b="1" spc="17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domains,</a:t>
            </a:r>
            <a:r>
              <a:rPr sz="2400" b="1" spc="19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they</a:t>
            </a:r>
            <a:r>
              <a:rPr sz="2400" b="1" spc="18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are</a:t>
            </a:r>
            <a:r>
              <a:rPr sz="2400" b="1" spc="19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very</a:t>
            </a:r>
            <a:r>
              <a:rPr sz="2400" b="1" spc="17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vulnerable</a:t>
            </a:r>
            <a:r>
              <a:rPr sz="2400" b="1" spc="204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to</a:t>
            </a:r>
            <a:r>
              <a:rPr sz="2400" b="1" spc="200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brute-force attack.</a:t>
            </a:r>
            <a:endParaRPr sz="2400">
              <a:latin typeface="Arial"/>
              <a:cs typeface="Arial"/>
            </a:endParaRPr>
          </a:p>
          <a:p>
            <a:pPr marL="12700" algn="just">
              <a:lnSpc>
                <a:spcPts val="2390"/>
              </a:lnSpc>
            </a:pP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-10" dirty="0">
                <a:latin typeface="Arial"/>
                <a:cs typeface="Arial"/>
              </a:rPr>
              <a:t>  </a:t>
            </a:r>
            <a:r>
              <a:rPr sz="2400" b="1" dirty="0">
                <a:latin typeface="Arial"/>
                <a:cs typeface="Arial"/>
              </a:rPr>
              <a:t>better</a:t>
            </a:r>
            <a:r>
              <a:rPr sz="2400" b="1" spc="25" dirty="0">
                <a:latin typeface="Arial"/>
                <a:cs typeface="Arial"/>
              </a:rPr>
              <a:t>  </a:t>
            </a:r>
            <a:r>
              <a:rPr sz="2400" b="1" dirty="0">
                <a:latin typeface="Arial"/>
                <a:cs typeface="Arial"/>
              </a:rPr>
              <a:t>solution</a:t>
            </a:r>
            <a:r>
              <a:rPr sz="2400" b="1" spc="25" dirty="0">
                <a:latin typeface="Arial"/>
                <a:cs typeface="Arial"/>
              </a:rPr>
              <a:t>  </a:t>
            </a:r>
            <a:r>
              <a:rPr sz="2400" b="1" dirty="0">
                <a:latin typeface="Arial"/>
                <a:cs typeface="Arial"/>
              </a:rPr>
              <a:t>is</a:t>
            </a:r>
            <a:r>
              <a:rPr sz="2400" b="1" spc="35" dirty="0">
                <a:latin typeface="Arial"/>
                <a:cs typeface="Arial"/>
              </a:rPr>
              <a:t>  </a:t>
            </a:r>
            <a:r>
              <a:rPr sz="2400" b="1" dirty="0">
                <a:latin typeface="Arial"/>
                <a:cs typeface="Arial"/>
              </a:rPr>
              <a:t>to</a:t>
            </a:r>
            <a:r>
              <a:rPr sz="2400" b="1" spc="25" dirty="0">
                <a:latin typeface="Arial"/>
                <a:cs typeface="Arial"/>
              </a:rPr>
              <a:t>  </a:t>
            </a:r>
            <a:r>
              <a:rPr sz="2400" b="1" dirty="0">
                <a:latin typeface="Arial"/>
                <a:cs typeface="Arial"/>
              </a:rPr>
              <a:t>create</a:t>
            </a:r>
            <a:r>
              <a:rPr sz="2400" b="1" spc="30" dirty="0">
                <a:latin typeface="Arial"/>
                <a:cs typeface="Arial"/>
              </a:rPr>
              <a:t> 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35" dirty="0">
                <a:latin typeface="Arial"/>
                <a:cs typeface="Arial"/>
              </a:rPr>
              <a:t>  </a:t>
            </a:r>
            <a:r>
              <a:rPr sz="2400" b="1" dirty="0">
                <a:latin typeface="Arial"/>
                <a:cs typeface="Arial"/>
              </a:rPr>
              <a:t>mapping</a:t>
            </a:r>
            <a:r>
              <a:rPr sz="2400" b="1" spc="25" dirty="0">
                <a:latin typeface="Arial"/>
                <a:cs typeface="Arial"/>
              </a:rPr>
              <a:t>  </a:t>
            </a:r>
            <a:r>
              <a:rPr sz="2400" b="1" dirty="0">
                <a:latin typeface="Arial"/>
                <a:cs typeface="Arial"/>
              </a:rPr>
              <a:t>between</a:t>
            </a:r>
            <a:r>
              <a:rPr sz="2400" b="1" spc="35" dirty="0">
                <a:latin typeface="Arial"/>
                <a:cs typeface="Arial"/>
              </a:rPr>
              <a:t>  </a:t>
            </a:r>
            <a:r>
              <a:rPr sz="2400" b="1" spc="-20" dirty="0">
                <a:latin typeface="Arial"/>
                <a:cs typeface="Arial"/>
              </a:rPr>
              <a:t>each</a:t>
            </a:r>
            <a:endParaRPr sz="24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b="1" dirty="0">
                <a:latin typeface="Arial"/>
                <a:cs typeface="Arial"/>
              </a:rPr>
              <a:t>plaintext</a:t>
            </a:r>
            <a:r>
              <a:rPr sz="2400" b="1" spc="434" dirty="0">
                <a:latin typeface="Arial"/>
                <a:cs typeface="Arial"/>
              </a:rPr>
              <a:t>  </a:t>
            </a:r>
            <a:r>
              <a:rPr sz="2400" b="1" dirty="0">
                <a:latin typeface="Arial"/>
                <a:cs typeface="Arial"/>
              </a:rPr>
              <a:t>character</a:t>
            </a:r>
            <a:r>
              <a:rPr sz="2400" b="1" spc="450" dirty="0">
                <a:latin typeface="Arial"/>
                <a:cs typeface="Arial"/>
              </a:rPr>
              <a:t>  </a:t>
            </a:r>
            <a:r>
              <a:rPr sz="2400" b="1" dirty="0">
                <a:latin typeface="Arial"/>
                <a:cs typeface="Arial"/>
              </a:rPr>
              <a:t>and</a:t>
            </a:r>
            <a:r>
              <a:rPr sz="2400" b="1" spc="434" dirty="0">
                <a:latin typeface="Arial"/>
                <a:cs typeface="Arial"/>
              </a:rPr>
              <a:t> 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440" dirty="0">
                <a:latin typeface="Arial"/>
                <a:cs typeface="Arial"/>
              </a:rPr>
              <a:t>  </a:t>
            </a:r>
            <a:r>
              <a:rPr sz="2400" b="1" dirty="0">
                <a:latin typeface="Arial"/>
                <a:cs typeface="Arial"/>
              </a:rPr>
              <a:t>corresponding</a:t>
            </a:r>
            <a:r>
              <a:rPr sz="2400" b="1" spc="425" dirty="0">
                <a:latin typeface="Arial"/>
                <a:cs typeface="Arial"/>
              </a:rPr>
              <a:t>  </a:t>
            </a:r>
            <a:r>
              <a:rPr sz="2400" b="1" spc="-10" dirty="0">
                <a:latin typeface="Arial"/>
                <a:cs typeface="Arial"/>
              </a:rPr>
              <a:t>ciphertext </a:t>
            </a:r>
            <a:r>
              <a:rPr sz="2400" b="1" dirty="0">
                <a:latin typeface="Arial"/>
                <a:cs typeface="Arial"/>
              </a:rPr>
              <a:t>character.</a:t>
            </a:r>
            <a:r>
              <a:rPr sz="2400" b="1" spc="13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Alice</a:t>
            </a:r>
            <a:r>
              <a:rPr sz="2400" b="1" spc="14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and</a:t>
            </a:r>
            <a:r>
              <a:rPr sz="2400" b="1" spc="114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Bob</a:t>
            </a:r>
            <a:r>
              <a:rPr sz="2400" b="1" spc="14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can</a:t>
            </a:r>
            <a:r>
              <a:rPr sz="2400" b="1" spc="14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agree</a:t>
            </a:r>
            <a:r>
              <a:rPr sz="2400" b="1" spc="13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on</a:t>
            </a:r>
            <a:r>
              <a:rPr sz="2400" b="1" spc="14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12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table</a:t>
            </a:r>
            <a:r>
              <a:rPr sz="2400" b="1" spc="14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showing</a:t>
            </a:r>
            <a:r>
              <a:rPr sz="2400" b="1" spc="13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the </a:t>
            </a:r>
            <a:r>
              <a:rPr sz="2400" b="1" dirty="0">
                <a:latin typeface="Arial"/>
                <a:cs typeface="Arial"/>
              </a:rPr>
              <a:t>mapping</a:t>
            </a:r>
            <a:r>
              <a:rPr sz="2400" b="1" spc="-6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for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each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character.</a:t>
            </a:r>
            <a:endParaRPr sz="240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  <a:spcBef>
                <a:spcPts val="1900"/>
              </a:spcBef>
              <a:tabLst>
                <a:tab pos="1580515" algn="l"/>
              </a:tabLst>
            </a:pP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b="1" spc="-6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b="1" spc="-50" dirty="0">
                <a:solidFill>
                  <a:srgbClr val="3333CC"/>
                </a:solidFill>
                <a:latin typeface="Times New Roman"/>
                <a:cs typeface="Times New Roman"/>
              </a:rPr>
              <a:t>: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	</a:t>
            </a:r>
            <a:r>
              <a:rPr sz="2000" b="1" i="1" dirty="0">
                <a:latin typeface="Times New Roman"/>
                <a:cs typeface="Times New Roman"/>
              </a:rPr>
              <a:t>An</a:t>
            </a:r>
            <a:r>
              <a:rPr sz="2000" b="1" i="1" spc="-10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example</a:t>
            </a:r>
            <a:r>
              <a:rPr sz="2000" b="1" i="1" spc="-40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key</a:t>
            </a:r>
            <a:r>
              <a:rPr sz="2000" b="1" i="1" spc="-10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for</a:t>
            </a:r>
            <a:r>
              <a:rPr sz="2000" b="1" i="1" spc="-15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monoalphabetic</a:t>
            </a:r>
            <a:r>
              <a:rPr sz="2000" b="1" i="1" spc="-45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substitution</a:t>
            </a:r>
            <a:r>
              <a:rPr sz="2000" b="1" i="1" spc="-50" dirty="0">
                <a:latin typeface="Times New Roman"/>
                <a:cs typeface="Times New Roman"/>
              </a:rPr>
              <a:t> </a:t>
            </a:r>
            <a:r>
              <a:rPr sz="2000" b="1" i="1" spc="-10" dirty="0">
                <a:latin typeface="Times New Roman"/>
                <a:cs typeface="Times New Roman"/>
              </a:rPr>
              <a:t>cipher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0308" y="4550664"/>
            <a:ext cx="8340291" cy="630936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0"/>
            <a:ext cx="8594090" cy="1053465"/>
            <a:chOff x="76200" y="0"/>
            <a:chExt cx="8594090" cy="1053465"/>
          </a:xfrm>
        </p:grpSpPr>
        <p:sp>
          <p:nvSpPr>
            <p:cNvPr id="3" name="object 3"/>
            <p:cNvSpPr/>
            <p:nvPr/>
          </p:nvSpPr>
          <p:spPr>
            <a:xfrm>
              <a:off x="367284" y="108204"/>
              <a:ext cx="382905" cy="474345"/>
            </a:xfrm>
            <a:custGeom>
              <a:avLst/>
              <a:gdLst/>
              <a:ahLst/>
              <a:cxnLst/>
              <a:rect l="l" t="t" r="r" b="b"/>
              <a:pathLst>
                <a:path w="382905" h="474345">
                  <a:moveTo>
                    <a:pt x="0" y="473963"/>
                  </a:moveTo>
                  <a:lnTo>
                    <a:pt x="382523" y="473963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808" y="108204"/>
              <a:ext cx="327660" cy="4739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90727" y="5303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4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59" y="530351"/>
              <a:ext cx="367284" cy="4739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457200"/>
              <a:ext cx="560832" cy="4221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11708" y="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565404"/>
                  </a:moveTo>
                  <a:lnTo>
                    <a:pt x="0" y="56540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565404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32004" y="53340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4" y="533400"/>
              <a:ext cx="8226552" cy="3200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324102" y="18999"/>
            <a:ext cx="178752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i="1" spc="-10" dirty="0">
                <a:solidFill>
                  <a:srgbClr val="000000"/>
                </a:solidFill>
                <a:latin typeface="Times New Roman"/>
                <a:cs typeface="Times New Roman"/>
              </a:rPr>
              <a:t>Continued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31140" y="1473149"/>
            <a:ext cx="83654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We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can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use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key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below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to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encrypt</a:t>
            </a:r>
            <a:r>
              <a:rPr sz="2400" b="1" spc="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message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04800" y="1066800"/>
            <a:ext cx="1423670" cy="462280"/>
          </a:xfrm>
          <a:custGeom>
            <a:avLst/>
            <a:gdLst/>
            <a:ahLst/>
            <a:cxnLst/>
            <a:rect l="l" t="t" r="r" b="b"/>
            <a:pathLst>
              <a:path w="1423670" h="462280">
                <a:moveTo>
                  <a:pt x="1423415" y="0"/>
                </a:moveTo>
                <a:lnTo>
                  <a:pt x="0" y="0"/>
                </a:lnTo>
                <a:lnTo>
                  <a:pt x="0" y="461772"/>
                </a:lnTo>
                <a:lnTo>
                  <a:pt x="1423415" y="461772"/>
                </a:lnTo>
                <a:lnTo>
                  <a:pt x="1423415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67284" y="1066800"/>
            <a:ext cx="1361440" cy="462280"/>
          </a:xfrm>
          <a:prstGeom prst="rect">
            <a:avLst/>
          </a:prstGeom>
          <a:solidFill>
            <a:srgbClr val="3333CC"/>
          </a:solidFill>
        </p:spPr>
        <p:txBody>
          <a:bodyPr vert="horz" wrap="square" lIns="0" tIns="34925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275"/>
              </a:spcBef>
            </a:pPr>
            <a:r>
              <a:rPr sz="2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Example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4933" y="3496782"/>
            <a:ext cx="24485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ciphertext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is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2946" y="2746239"/>
            <a:ext cx="7185659" cy="48615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2399" y="4038679"/>
            <a:ext cx="8909940" cy="391795"/>
          </a:xfrm>
          <a:prstGeom prst="rect">
            <a:avLst/>
          </a:prstGeom>
        </p:spPr>
      </p:pic>
      <p:pic>
        <p:nvPicPr>
          <p:cNvPr id="17" name="object 12">
            <a:extLst>
              <a:ext uri="{FF2B5EF4-FFF2-40B4-BE49-F238E27FC236}">
                <a16:creationId xmlns:a16="http://schemas.microsoft.com/office/drawing/2014/main" id="{86C1D6C4-E9FF-207D-4B13-68367857C950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1762" y="1934760"/>
            <a:ext cx="8340291" cy="630936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0"/>
            <a:ext cx="8594090" cy="1053465"/>
            <a:chOff x="76200" y="0"/>
            <a:chExt cx="8594090" cy="1053465"/>
          </a:xfrm>
        </p:grpSpPr>
        <p:sp>
          <p:nvSpPr>
            <p:cNvPr id="3" name="object 3"/>
            <p:cNvSpPr/>
            <p:nvPr/>
          </p:nvSpPr>
          <p:spPr>
            <a:xfrm>
              <a:off x="367284" y="108204"/>
              <a:ext cx="382905" cy="474345"/>
            </a:xfrm>
            <a:custGeom>
              <a:avLst/>
              <a:gdLst/>
              <a:ahLst/>
              <a:cxnLst/>
              <a:rect l="l" t="t" r="r" b="b"/>
              <a:pathLst>
                <a:path w="382905" h="474345">
                  <a:moveTo>
                    <a:pt x="0" y="473963"/>
                  </a:moveTo>
                  <a:lnTo>
                    <a:pt x="382523" y="473963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808" y="108204"/>
              <a:ext cx="327660" cy="4739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90727" y="5303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4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59" y="530351"/>
              <a:ext cx="367284" cy="4739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457200"/>
              <a:ext cx="560832" cy="4221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11708" y="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565404"/>
                  </a:moveTo>
                  <a:lnTo>
                    <a:pt x="0" y="56540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565404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32004" y="53340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4" y="533400"/>
              <a:ext cx="8226552" cy="3200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66368" y="1285524"/>
            <a:ext cx="792099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Eve</a:t>
            </a:r>
            <a:r>
              <a:rPr sz="2000" b="1" spc="2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has</a:t>
            </a:r>
            <a:r>
              <a:rPr sz="2000" b="1" spc="2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intercepted</a:t>
            </a:r>
            <a:r>
              <a:rPr sz="2000" b="1" spc="2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the</a:t>
            </a:r>
            <a:r>
              <a:rPr sz="2000" b="1" spc="2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following</a:t>
            </a:r>
            <a:r>
              <a:rPr sz="2000" b="1" spc="2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ciphertext.</a:t>
            </a:r>
            <a:r>
              <a:rPr sz="2000" b="1" spc="2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Using</a:t>
            </a:r>
            <a:r>
              <a:rPr sz="2000" b="1" spc="2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</a:t>
            </a:r>
            <a:r>
              <a:rPr sz="2000" b="1" spc="24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statistical </a:t>
            </a:r>
            <a:r>
              <a:rPr sz="2000" b="1" dirty="0">
                <a:latin typeface="Arial"/>
                <a:cs typeface="Arial"/>
              </a:rPr>
              <a:t>attack,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find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the</a:t>
            </a:r>
            <a:r>
              <a:rPr sz="2000" b="1" spc="-10" dirty="0">
                <a:latin typeface="Arial"/>
                <a:cs typeface="Arial"/>
              </a:rPr>
              <a:t> plaintext.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143000" y="0"/>
            <a:ext cx="1423670" cy="462280"/>
          </a:xfrm>
          <a:prstGeom prst="rect">
            <a:avLst/>
          </a:prstGeom>
          <a:solidFill>
            <a:srgbClr val="3333CC"/>
          </a:solidFill>
        </p:spPr>
        <p:txBody>
          <a:bodyPr vert="horz" wrap="square" lIns="0" tIns="349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75"/>
              </a:spcBef>
            </a:pPr>
            <a:r>
              <a:rPr sz="2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Example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3359" y="3626551"/>
            <a:ext cx="1014984" cy="209751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13359" y="3589011"/>
            <a:ext cx="8683625" cy="124457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FF0000"/>
                </a:solidFill>
                <a:latin typeface="Arial"/>
                <a:cs typeface="Arial"/>
              </a:rPr>
              <a:t>Solution</a:t>
            </a:r>
            <a:endParaRPr sz="2000" dirty="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When</a:t>
            </a:r>
            <a:r>
              <a:rPr sz="2000" b="1" spc="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Eve</a:t>
            </a:r>
            <a:r>
              <a:rPr sz="2000" b="1" spc="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tabulates</a:t>
            </a:r>
            <a:r>
              <a:rPr sz="2000" b="1" spc="-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the frequency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of</a:t>
            </a:r>
            <a:r>
              <a:rPr sz="2000" b="1" spc="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letters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in</a:t>
            </a:r>
            <a:r>
              <a:rPr sz="2000" b="1" spc="-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this</a:t>
            </a:r>
            <a:r>
              <a:rPr sz="2000" b="1" spc="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ciphertext,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she</a:t>
            </a:r>
            <a:r>
              <a:rPr sz="2000" b="1" spc="1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gets: </a:t>
            </a:r>
            <a:r>
              <a:rPr sz="2000" b="1" dirty="0">
                <a:latin typeface="Arial"/>
                <a:cs typeface="Arial"/>
              </a:rPr>
              <a:t>I</a:t>
            </a:r>
            <a:r>
              <a:rPr sz="2000" b="1" spc="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=14,</a:t>
            </a:r>
            <a:r>
              <a:rPr sz="2000" b="1" spc="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V</a:t>
            </a:r>
            <a:r>
              <a:rPr sz="2000" b="1" spc="5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=13,</a:t>
            </a:r>
            <a:r>
              <a:rPr sz="2000" b="1" spc="5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</a:t>
            </a:r>
            <a:r>
              <a:rPr sz="2000" b="1" spc="7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=12,</a:t>
            </a:r>
            <a:r>
              <a:rPr sz="2000" b="1" spc="5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and</a:t>
            </a:r>
            <a:r>
              <a:rPr sz="2000" b="1" spc="6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so</a:t>
            </a:r>
            <a:r>
              <a:rPr sz="2000" b="1" spc="7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on.</a:t>
            </a:r>
            <a:r>
              <a:rPr sz="2000" b="1" spc="7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The</a:t>
            </a:r>
            <a:r>
              <a:rPr sz="2000" b="1" spc="6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most</a:t>
            </a:r>
            <a:r>
              <a:rPr sz="2000" b="1" spc="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common</a:t>
            </a:r>
            <a:r>
              <a:rPr sz="2000" b="1" spc="7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character</a:t>
            </a:r>
            <a:r>
              <a:rPr sz="2000" b="1" spc="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is</a:t>
            </a:r>
            <a:r>
              <a:rPr sz="2000" b="1" spc="7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</a:t>
            </a:r>
            <a:r>
              <a:rPr sz="2000" b="1" spc="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with</a:t>
            </a:r>
            <a:r>
              <a:rPr sz="2000" b="1" spc="70" dirty="0">
                <a:latin typeface="Arial"/>
                <a:cs typeface="Arial"/>
              </a:rPr>
              <a:t> </a:t>
            </a:r>
            <a:r>
              <a:rPr sz="2000" b="1" spc="-25" dirty="0">
                <a:latin typeface="Arial"/>
                <a:cs typeface="Arial"/>
              </a:rPr>
              <a:t>14 </a:t>
            </a:r>
            <a:r>
              <a:rPr sz="2000" b="1" dirty="0">
                <a:latin typeface="Arial"/>
                <a:cs typeface="Arial"/>
              </a:rPr>
              <a:t>occurrences</a:t>
            </a:r>
            <a:r>
              <a:rPr sz="2000" b="1" spc="140" dirty="0">
                <a:latin typeface="Arial"/>
                <a:cs typeface="Arial"/>
              </a:rPr>
              <a:t> </a:t>
            </a:r>
            <a:r>
              <a:rPr lang="en-US" sz="2000" b="1" spc="140" dirty="0">
                <a:latin typeface="Arial"/>
                <a:cs typeface="Arial"/>
              </a:rPr>
              <a:t>i</a:t>
            </a:r>
            <a:r>
              <a:rPr sz="2000" b="1" dirty="0">
                <a:latin typeface="Arial"/>
                <a:cs typeface="Arial"/>
              </a:rPr>
              <a:t>.</a:t>
            </a:r>
            <a:r>
              <a:rPr lang="en-US" sz="2000" b="1" dirty="0">
                <a:latin typeface="Arial"/>
                <a:cs typeface="Arial"/>
              </a:rPr>
              <a:t>e.</a:t>
            </a:r>
            <a:r>
              <a:rPr sz="2000" b="1" spc="1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probable</a:t>
            </a:r>
            <a:r>
              <a:rPr sz="2000" b="1" spc="1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“e”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30544" y="2414102"/>
            <a:ext cx="8682911" cy="85488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3983" y="5491125"/>
            <a:ext cx="8729472" cy="762001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0"/>
            <a:ext cx="8594090" cy="1053465"/>
            <a:chOff x="76200" y="0"/>
            <a:chExt cx="8594090" cy="1053465"/>
          </a:xfrm>
        </p:grpSpPr>
        <p:sp>
          <p:nvSpPr>
            <p:cNvPr id="3" name="object 3"/>
            <p:cNvSpPr/>
            <p:nvPr/>
          </p:nvSpPr>
          <p:spPr>
            <a:xfrm>
              <a:off x="367284" y="108204"/>
              <a:ext cx="382905" cy="474345"/>
            </a:xfrm>
            <a:custGeom>
              <a:avLst/>
              <a:gdLst/>
              <a:ahLst/>
              <a:cxnLst/>
              <a:rect l="l" t="t" r="r" b="b"/>
              <a:pathLst>
                <a:path w="382905" h="474345">
                  <a:moveTo>
                    <a:pt x="0" y="473963"/>
                  </a:moveTo>
                  <a:lnTo>
                    <a:pt x="382523" y="473963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808" y="108204"/>
              <a:ext cx="327660" cy="4739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90727" y="5303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4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59" y="530351"/>
              <a:ext cx="367284" cy="4739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457200"/>
              <a:ext cx="560832" cy="4221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11708" y="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565404"/>
                  </a:moveTo>
                  <a:lnTo>
                    <a:pt x="0" y="56540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565404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32004" y="53340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4" y="533400"/>
              <a:ext cx="8226552" cy="3200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324102" y="18999"/>
            <a:ext cx="178752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i="1" spc="-10" dirty="0">
                <a:solidFill>
                  <a:srgbClr val="000000"/>
                </a:solidFill>
                <a:latin typeface="Times New Roman"/>
                <a:cs typeface="Times New Roman"/>
              </a:rPr>
              <a:t>Continued</a:t>
            </a: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8439" y="1124296"/>
            <a:ext cx="8369389" cy="289281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191892" y="551434"/>
            <a:ext cx="4719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83615" algn="l"/>
              </a:tabLst>
            </a:pPr>
            <a:r>
              <a:rPr sz="2400" b="1" spc="-10" dirty="0">
                <a:solidFill>
                  <a:srgbClr val="3333CC"/>
                </a:solidFill>
                <a:latin typeface="Times New Roman"/>
                <a:cs typeface="Times New Roman"/>
              </a:rPr>
              <a:t>Table: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	</a:t>
            </a:r>
            <a:r>
              <a:rPr sz="2000" b="1" i="1" dirty="0">
                <a:latin typeface="Times New Roman"/>
                <a:cs typeface="Times New Roman"/>
              </a:rPr>
              <a:t>Frequency</a:t>
            </a:r>
            <a:r>
              <a:rPr sz="2000" b="1" i="1" spc="-25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of</a:t>
            </a:r>
            <a:r>
              <a:rPr sz="2000" b="1" i="1" spc="-15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characters</a:t>
            </a:r>
            <a:r>
              <a:rPr sz="2000" b="1" i="1" spc="-35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in</a:t>
            </a:r>
            <a:r>
              <a:rPr sz="2000" b="1" i="1" spc="-15" dirty="0">
                <a:latin typeface="Times New Roman"/>
                <a:cs typeface="Times New Roman"/>
              </a:rPr>
              <a:t> </a:t>
            </a:r>
            <a:r>
              <a:rPr sz="2000" b="1" i="1" spc="-10" dirty="0">
                <a:latin typeface="Times New Roman"/>
                <a:cs typeface="Times New Roman"/>
              </a:rPr>
              <a:t>English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83994" y="4061536"/>
            <a:ext cx="49237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9815" algn="l"/>
              </a:tabLst>
            </a:pPr>
            <a:r>
              <a:rPr sz="2400" b="1" spc="-25" dirty="0">
                <a:solidFill>
                  <a:srgbClr val="3333CC"/>
                </a:solidFill>
                <a:latin typeface="Times New Roman"/>
                <a:cs typeface="Times New Roman"/>
              </a:rPr>
              <a:t>Table</a:t>
            </a:r>
            <a:r>
              <a:rPr sz="2400" b="1" spc="-114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b="1" spc="-50" dirty="0">
                <a:solidFill>
                  <a:srgbClr val="3333CC"/>
                </a:solidFill>
                <a:latin typeface="Times New Roman"/>
                <a:cs typeface="Times New Roman"/>
              </a:rPr>
              <a:t>: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	</a:t>
            </a:r>
            <a:r>
              <a:rPr sz="2000" b="1" i="1" dirty="0">
                <a:latin typeface="Times New Roman"/>
                <a:cs typeface="Times New Roman"/>
              </a:rPr>
              <a:t>Frequency</a:t>
            </a:r>
            <a:r>
              <a:rPr sz="2000" b="1" i="1" spc="-25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of</a:t>
            </a:r>
            <a:r>
              <a:rPr sz="2000" b="1" i="1" spc="-15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diagrams</a:t>
            </a:r>
            <a:r>
              <a:rPr sz="2000" b="1" i="1" spc="-40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and</a:t>
            </a:r>
            <a:r>
              <a:rPr sz="2000" b="1" i="1" spc="-10" dirty="0">
                <a:latin typeface="Times New Roman"/>
                <a:cs typeface="Times New Roman"/>
              </a:rPr>
              <a:t> trigrams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6039" y="4581248"/>
            <a:ext cx="8369389" cy="203808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0"/>
            <a:ext cx="8594090" cy="1053465"/>
            <a:chOff x="76200" y="0"/>
            <a:chExt cx="8594090" cy="1053465"/>
          </a:xfrm>
        </p:grpSpPr>
        <p:sp>
          <p:nvSpPr>
            <p:cNvPr id="3" name="object 3"/>
            <p:cNvSpPr/>
            <p:nvPr/>
          </p:nvSpPr>
          <p:spPr>
            <a:xfrm>
              <a:off x="367284" y="108204"/>
              <a:ext cx="382905" cy="474345"/>
            </a:xfrm>
            <a:custGeom>
              <a:avLst/>
              <a:gdLst/>
              <a:ahLst/>
              <a:cxnLst/>
              <a:rect l="l" t="t" r="r" b="b"/>
              <a:pathLst>
                <a:path w="382905" h="474345">
                  <a:moveTo>
                    <a:pt x="0" y="473963"/>
                  </a:moveTo>
                  <a:lnTo>
                    <a:pt x="382523" y="473963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808" y="108204"/>
              <a:ext cx="327660" cy="4739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90727" y="5303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4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59" y="530351"/>
              <a:ext cx="367284" cy="4739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457200"/>
              <a:ext cx="560832" cy="4221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11708" y="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565404"/>
                  </a:moveTo>
                  <a:lnTo>
                    <a:pt x="0" y="56540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565404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32004" y="53340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4" y="533400"/>
              <a:ext cx="8226552" cy="3200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278127" y="848106"/>
            <a:ext cx="25685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solidFill>
                  <a:srgbClr val="FF0000"/>
                </a:solidFill>
                <a:latin typeface="Times New Roman"/>
                <a:cs typeface="Times New Roman"/>
              </a:rPr>
              <a:t>Security</a:t>
            </a:r>
            <a:r>
              <a:rPr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Goals</a:t>
            </a: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0559" y="2037588"/>
            <a:ext cx="7650480" cy="3220212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8812" rIns="0" bIns="0" rtlCol="0">
            <a:spAutoFit/>
          </a:bodyPr>
          <a:lstStyle/>
          <a:p>
            <a:pPr marL="431800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Tahoma"/>
                <a:cs typeface="Tahoma"/>
              </a:rPr>
              <a:t>Frequency</a:t>
            </a:r>
            <a:r>
              <a:rPr spc="-75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analysis</a:t>
            </a:r>
            <a:r>
              <a:rPr spc="-85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of</a:t>
            </a:r>
            <a:r>
              <a:rPr spc="-75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English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10" dirty="0">
                <a:latin typeface="Tahoma"/>
                <a:cs typeface="Tahoma"/>
              </a:rPr>
              <a:t>alphabets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3904" y="1144288"/>
            <a:ext cx="6117851" cy="5238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0"/>
            <a:ext cx="8594090" cy="1053465"/>
            <a:chOff x="76200" y="0"/>
            <a:chExt cx="8594090" cy="1053465"/>
          </a:xfrm>
        </p:grpSpPr>
        <p:sp>
          <p:nvSpPr>
            <p:cNvPr id="3" name="object 3"/>
            <p:cNvSpPr/>
            <p:nvPr/>
          </p:nvSpPr>
          <p:spPr>
            <a:xfrm>
              <a:off x="367284" y="108204"/>
              <a:ext cx="382905" cy="474345"/>
            </a:xfrm>
            <a:custGeom>
              <a:avLst/>
              <a:gdLst/>
              <a:ahLst/>
              <a:cxnLst/>
              <a:rect l="l" t="t" r="r" b="b"/>
              <a:pathLst>
                <a:path w="382905" h="474345">
                  <a:moveTo>
                    <a:pt x="0" y="473963"/>
                  </a:moveTo>
                  <a:lnTo>
                    <a:pt x="382523" y="473963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808" y="108204"/>
              <a:ext cx="327660" cy="4739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90727" y="5303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4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59" y="530351"/>
              <a:ext cx="367284" cy="4739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457200"/>
              <a:ext cx="560832" cy="4221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11708" y="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565404"/>
                  </a:moveTo>
                  <a:lnTo>
                    <a:pt x="0" y="56540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565404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32004" y="53340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4" y="533400"/>
              <a:ext cx="8226552" cy="3200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324102" y="18999"/>
            <a:ext cx="392239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i="1" dirty="0">
                <a:solidFill>
                  <a:srgbClr val="FF0000"/>
                </a:solidFill>
                <a:latin typeface="Times New Roman"/>
                <a:cs typeface="Times New Roman"/>
              </a:rPr>
              <a:t>Polyalphabetic</a:t>
            </a:r>
            <a:r>
              <a:rPr b="1" i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Ciphers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29870" y="1143531"/>
            <a:ext cx="8684260" cy="3234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l">
              <a:lnSpc>
                <a:spcPct val="100000"/>
              </a:lnSpc>
              <a:spcBef>
                <a:spcPts val="105"/>
              </a:spcBef>
            </a:pPr>
            <a:r>
              <a:rPr sz="2800" b="1" dirty="0">
                <a:latin typeface="Arial"/>
                <a:cs typeface="Arial"/>
              </a:rPr>
              <a:t>In</a:t>
            </a:r>
            <a:r>
              <a:rPr lang="en-US" sz="2800" b="1" spc="47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polyalphabetic</a:t>
            </a:r>
            <a:r>
              <a:rPr lang="en-US" sz="2800" b="1" spc="46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substitution,</a:t>
            </a:r>
            <a:r>
              <a:rPr lang="en-US" sz="2800" b="1" spc="475" dirty="0">
                <a:latin typeface="Arial"/>
                <a:cs typeface="Arial"/>
              </a:rPr>
              <a:t> </a:t>
            </a:r>
            <a:r>
              <a:rPr sz="2800" b="1" spc="-20" dirty="0">
                <a:latin typeface="Arial"/>
                <a:cs typeface="Arial"/>
              </a:rPr>
              <a:t>each </a:t>
            </a:r>
            <a:r>
              <a:rPr sz="2800" b="1" dirty="0">
                <a:latin typeface="Arial"/>
                <a:cs typeface="Arial"/>
              </a:rPr>
              <a:t>occurrence</a:t>
            </a:r>
            <a:r>
              <a:rPr lang="en-US" sz="2800" b="1" spc="45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of</a:t>
            </a:r>
            <a:r>
              <a:rPr lang="en-US" sz="2800" b="1" spc="44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a</a:t>
            </a:r>
            <a:r>
              <a:rPr lang="en-US" sz="2800" b="1" spc="45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character</a:t>
            </a:r>
            <a:r>
              <a:rPr lang="en-US" sz="2800" b="1" spc="45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may</a:t>
            </a:r>
            <a:r>
              <a:rPr lang="en-US" sz="2800" b="1" spc="45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have</a:t>
            </a:r>
            <a:r>
              <a:rPr lang="en-US" sz="2800" b="1" spc="450" dirty="0">
                <a:latin typeface="Arial"/>
                <a:cs typeface="Arial"/>
              </a:rPr>
              <a:t> </a:t>
            </a:r>
            <a:r>
              <a:rPr sz="2800" b="1" spc="-50" dirty="0">
                <a:latin typeface="Arial"/>
                <a:cs typeface="Arial"/>
              </a:rPr>
              <a:t>a </a:t>
            </a:r>
            <a:r>
              <a:rPr sz="2800" b="1" dirty="0">
                <a:latin typeface="Arial"/>
                <a:cs typeface="Arial"/>
              </a:rPr>
              <a:t>different</a:t>
            </a:r>
            <a:r>
              <a:rPr lang="en-US" sz="2800" b="1" spc="38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substitute.</a:t>
            </a:r>
            <a:r>
              <a:rPr sz="2800" b="1" spc="390" dirty="0">
                <a:latin typeface="Arial"/>
                <a:cs typeface="Arial"/>
              </a:rPr>
              <a:t>    </a:t>
            </a:r>
            <a:r>
              <a:rPr sz="2800" b="1" dirty="0">
                <a:latin typeface="Arial"/>
                <a:cs typeface="Arial"/>
              </a:rPr>
              <a:t>The</a:t>
            </a:r>
            <a:r>
              <a:rPr lang="en-US" sz="2800" b="1" spc="380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relationship </a:t>
            </a:r>
            <a:r>
              <a:rPr sz="2800" b="1" dirty="0">
                <a:latin typeface="Arial"/>
                <a:cs typeface="Arial"/>
              </a:rPr>
              <a:t>between</a:t>
            </a:r>
            <a:r>
              <a:rPr lang="en-US" sz="2800" b="1" spc="7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a</a:t>
            </a:r>
            <a:r>
              <a:rPr lang="en-US" sz="2800" b="1" spc="7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character</a:t>
            </a:r>
            <a:r>
              <a:rPr lang="en-US" sz="2800" b="1" spc="7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in</a:t>
            </a:r>
            <a:r>
              <a:rPr lang="en-US" sz="2800" b="1" spc="7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the</a:t>
            </a:r>
            <a:r>
              <a:rPr lang="en-US" sz="2800" b="1" spc="6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plaintext</a:t>
            </a:r>
            <a:r>
              <a:rPr lang="en-US" sz="2800" b="1" spc="75" dirty="0">
                <a:latin typeface="Arial"/>
                <a:cs typeface="Arial"/>
              </a:rPr>
              <a:t> </a:t>
            </a:r>
            <a:r>
              <a:rPr lang="en-IN" sz="2800" b="1" dirty="0">
                <a:latin typeface="Arial"/>
                <a:cs typeface="Arial"/>
              </a:rPr>
              <a:t>and</a:t>
            </a:r>
            <a:r>
              <a:rPr lang="en-US" sz="2800" b="1" spc="75" dirty="0">
                <a:latin typeface="Arial"/>
                <a:cs typeface="Arial"/>
              </a:rPr>
              <a:t> </a:t>
            </a:r>
            <a:r>
              <a:rPr sz="2800" b="1" spc="-50" dirty="0">
                <a:latin typeface="Arial"/>
                <a:cs typeface="Arial"/>
              </a:rPr>
              <a:t>a </a:t>
            </a:r>
            <a:r>
              <a:rPr sz="2800" b="1" dirty="0">
                <a:latin typeface="Arial"/>
                <a:cs typeface="Arial"/>
              </a:rPr>
              <a:t>character</a:t>
            </a:r>
            <a:r>
              <a:rPr sz="2800" b="1" spc="-3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in</a:t>
            </a:r>
            <a:r>
              <a:rPr sz="2800" b="1" spc="-3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the</a:t>
            </a:r>
            <a:r>
              <a:rPr sz="2800" b="1" spc="-3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ciphertext</a:t>
            </a:r>
            <a:r>
              <a:rPr sz="2800" b="1" spc="-3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is</a:t>
            </a:r>
            <a:r>
              <a:rPr sz="2800" b="1" spc="-20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one-to-many.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600"/>
              </a:spcBef>
            </a:pPr>
            <a:endParaRPr sz="3200" dirty="0">
              <a:latin typeface="Arial"/>
              <a:cs typeface="Arial"/>
            </a:endParaRPr>
          </a:p>
          <a:p>
            <a:pPr marL="6350" algn="ctr">
              <a:lnSpc>
                <a:spcPct val="100000"/>
              </a:lnSpc>
              <a:spcBef>
                <a:spcPts val="5"/>
              </a:spcBef>
            </a:pP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Autokey</a:t>
            </a:r>
            <a:r>
              <a:rPr sz="2400" b="1" spc="-6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3333CC"/>
                </a:solidFill>
                <a:latin typeface="Times New Roman"/>
                <a:cs typeface="Times New Roman"/>
              </a:rPr>
              <a:t>Cipher</a:t>
            </a:r>
            <a:endParaRPr sz="2400" dirty="0">
              <a:latin typeface="Times New Roman"/>
              <a:cs typeface="Times New Roman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2400" y="4668011"/>
            <a:ext cx="8756904" cy="1046988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0"/>
            <a:ext cx="8594090" cy="1053465"/>
            <a:chOff x="76200" y="0"/>
            <a:chExt cx="8594090" cy="1053465"/>
          </a:xfrm>
        </p:grpSpPr>
        <p:sp>
          <p:nvSpPr>
            <p:cNvPr id="3" name="object 3"/>
            <p:cNvSpPr/>
            <p:nvPr/>
          </p:nvSpPr>
          <p:spPr>
            <a:xfrm>
              <a:off x="367284" y="108204"/>
              <a:ext cx="382905" cy="474345"/>
            </a:xfrm>
            <a:custGeom>
              <a:avLst/>
              <a:gdLst/>
              <a:ahLst/>
              <a:cxnLst/>
              <a:rect l="l" t="t" r="r" b="b"/>
              <a:pathLst>
                <a:path w="382905" h="474345">
                  <a:moveTo>
                    <a:pt x="0" y="473963"/>
                  </a:moveTo>
                  <a:lnTo>
                    <a:pt x="382523" y="473963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808" y="108204"/>
              <a:ext cx="327660" cy="4739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90727" y="5303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4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59" y="530351"/>
              <a:ext cx="367284" cy="4739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457200"/>
              <a:ext cx="560832" cy="4221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11708" y="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565404"/>
                  </a:moveTo>
                  <a:lnTo>
                    <a:pt x="0" y="56540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565404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32004" y="53340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4" y="533400"/>
              <a:ext cx="8226552" cy="3200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222044" y="18999"/>
            <a:ext cx="178752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i="1" spc="-10" dirty="0">
                <a:solidFill>
                  <a:srgbClr val="000000"/>
                </a:solidFill>
                <a:latin typeface="Times New Roman"/>
                <a:cs typeface="Times New Roman"/>
              </a:rPr>
              <a:t>Continued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31140" y="945007"/>
            <a:ext cx="8682990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Assume</a:t>
            </a:r>
            <a:r>
              <a:rPr sz="2000" b="1" spc="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that</a:t>
            </a:r>
            <a:r>
              <a:rPr sz="2000" b="1" spc="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Alice</a:t>
            </a:r>
            <a:r>
              <a:rPr sz="2000" b="1" spc="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and</a:t>
            </a:r>
            <a:r>
              <a:rPr sz="2000" b="1" spc="6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Bob</a:t>
            </a:r>
            <a:r>
              <a:rPr sz="2000" b="1" spc="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agreed</a:t>
            </a:r>
            <a:r>
              <a:rPr sz="2000" b="1" spc="5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to</a:t>
            </a:r>
            <a:r>
              <a:rPr sz="2000" b="1" spc="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use</a:t>
            </a:r>
            <a:r>
              <a:rPr sz="2000" b="1" spc="6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an</a:t>
            </a:r>
            <a:r>
              <a:rPr sz="2000" b="1" spc="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autokey</a:t>
            </a:r>
            <a:r>
              <a:rPr sz="2000" b="1" spc="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cipher</a:t>
            </a:r>
            <a:r>
              <a:rPr sz="2000" b="1" spc="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with</a:t>
            </a:r>
            <a:r>
              <a:rPr sz="2000" b="1" spc="6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initial </a:t>
            </a:r>
            <a:r>
              <a:rPr sz="2000" b="1" dirty="0">
                <a:latin typeface="Arial"/>
                <a:cs typeface="Arial"/>
              </a:rPr>
              <a:t>key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value </a:t>
            </a:r>
            <a:r>
              <a:rPr sz="2000" b="1" i="1" dirty="0">
                <a:latin typeface="Arial"/>
                <a:cs typeface="Arial"/>
              </a:rPr>
              <a:t>k</a:t>
            </a:r>
            <a:r>
              <a:rPr sz="2000" b="1" dirty="0">
                <a:latin typeface="Arial"/>
                <a:cs typeface="Arial"/>
              </a:rPr>
              <a:t>1</a:t>
            </a:r>
            <a:r>
              <a:rPr sz="2000" b="1" spc="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=</a:t>
            </a:r>
            <a:r>
              <a:rPr sz="2000" b="1" spc="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12. Now</a:t>
            </a:r>
            <a:r>
              <a:rPr sz="2000" b="1" spc="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Alice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wants to</a:t>
            </a:r>
            <a:r>
              <a:rPr sz="2000" b="1" spc="-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send</a:t>
            </a:r>
            <a:r>
              <a:rPr sz="2000" b="1" spc="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Bob</a:t>
            </a:r>
            <a:r>
              <a:rPr sz="2000" b="1" spc="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the</a:t>
            </a:r>
            <a:r>
              <a:rPr sz="2000" b="1" spc="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message “Attack</a:t>
            </a:r>
            <a:r>
              <a:rPr sz="2000" b="1" spc="10" dirty="0">
                <a:latin typeface="Arial"/>
                <a:cs typeface="Arial"/>
              </a:rPr>
              <a:t> </a:t>
            </a:r>
            <a:r>
              <a:rPr sz="2000" b="1" spc="-25" dirty="0">
                <a:latin typeface="Arial"/>
                <a:cs typeface="Arial"/>
              </a:rPr>
              <a:t>is </a:t>
            </a:r>
            <a:r>
              <a:rPr sz="2000" b="1" dirty="0">
                <a:latin typeface="Arial"/>
                <a:cs typeface="Arial"/>
              </a:rPr>
              <a:t>today”.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Enciphering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is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done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character</a:t>
            </a:r>
            <a:r>
              <a:rPr sz="2000" b="1" spc="-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by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character.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43000" y="533400"/>
            <a:ext cx="1217930" cy="401320"/>
          </a:xfrm>
          <a:prstGeom prst="rect">
            <a:avLst/>
          </a:prstGeom>
          <a:solidFill>
            <a:srgbClr val="3333CC"/>
          </a:solidFill>
        </p:spPr>
        <p:txBody>
          <a:bodyPr vert="horz" wrap="square" lIns="0" tIns="3746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5"/>
              </a:spcBef>
            </a:pP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Example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6022" y="2666999"/>
            <a:ext cx="8568154" cy="2438401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291084"/>
            <a:ext cx="8077200" cy="5728716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55594" y="-57200"/>
            <a:ext cx="243268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Playfair</a:t>
            </a:r>
            <a:r>
              <a:rPr spc="-30" dirty="0"/>
              <a:t> </a:t>
            </a:r>
            <a:r>
              <a:rPr spc="-10" dirty="0"/>
              <a:t>cipher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7427" y="838200"/>
            <a:ext cx="7629144" cy="54254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1140" y="1454467"/>
            <a:ext cx="8166100" cy="134366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80"/>
              </a:spcBef>
              <a:buClr>
                <a:srgbClr val="3333CC"/>
              </a:buClr>
              <a:buSzPct val="60416"/>
              <a:buFont typeface="Wingdings"/>
              <a:buChar char="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Multiple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letter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encryption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cipher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80"/>
              </a:spcBef>
              <a:buClr>
                <a:srgbClr val="3333CC"/>
              </a:buClr>
              <a:buSzPct val="60416"/>
              <a:buFont typeface="Wingdings"/>
              <a:buChar char=""/>
              <a:tabLst>
                <a:tab pos="354965" algn="l"/>
              </a:tabLst>
            </a:pPr>
            <a:r>
              <a:rPr sz="2400" spc="-10" dirty="0">
                <a:latin typeface="Times New Roman"/>
                <a:cs typeface="Times New Roman"/>
              </a:rPr>
              <a:t>Diagram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Clr>
                <a:srgbClr val="3333CC"/>
              </a:buClr>
              <a:buSzPct val="60416"/>
              <a:buFont typeface="Wingdings"/>
              <a:buChar char="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5x5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matrix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constructed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using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random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keyword(ex.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Monarchy)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1140" y="3723513"/>
            <a:ext cx="20180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3333CC"/>
              </a:buClr>
              <a:buSzPct val="60416"/>
              <a:buFont typeface="Wingdings"/>
              <a:buChar char="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Secrete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Key=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38400" y="3048000"/>
            <a:ext cx="3429000" cy="2193036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17585"/>
          </a:xfrm>
          <a:prstGeom prst="rect">
            <a:avLst/>
          </a:prstGeom>
        </p:spPr>
        <p:txBody>
          <a:bodyPr vert="horz" wrap="square" lIns="0" tIns="398144" rIns="0" bIns="0" rtlCol="0">
            <a:spAutoFit/>
          </a:bodyPr>
          <a:lstStyle/>
          <a:p>
            <a:pPr marL="431800">
              <a:lnSpc>
                <a:spcPct val="100000"/>
              </a:lnSpc>
              <a:spcBef>
                <a:spcPts val="105"/>
              </a:spcBef>
            </a:pPr>
            <a:r>
              <a:rPr sz="4000" dirty="0"/>
              <a:t>Rules</a:t>
            </a:r>
            <a:r>
              <a:rPr sz="4000" spc="-20" dirty="0"/>
              <a:t> </a:t>
            </a:r>
            <a:r>
              <a:rPr sz="4000" dirty="0"/>
              <a:t>for</a:t>
            </a:r>
            <a:r>
              <a:rPr sz="4000" spc="-30" dirty="0"/>
              <a:t> </a:t>
            </a:r>
            <a:r>
              <a:rPr sz="4000" dirty="0"/>
              <a:t>encryption</a:t>
            </a:r>
            <a:r>
              <a:rPr sz="4000" spc="-60" dirty="0"/>
              <a:t> </a:t>
            </a:r>
            <a:r>
              <a:rPr sz="4000" dirty="0"/>
              <a:t>using</a:t>
            </a:r>
            <a:r>
              <a:rPr sz="4000" spc="-15" dirty="0"/>
              <a:t> </a:t>
            </a:r>
            <a:r>
              <a:rPr lang="en-US" sz="4000" dirty="0"/>
              <a:t>Playfair</a:t>
            </a:r>
            <a:r>
              <a:rPr sz="4000" spc="-40" dirty="0"/>
              <a:t> </a:t>
            </a:r>
            <a:r>
              <a:rPr sz="4000" spc="-10" dirty="0"/>
              <a:t>cipher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688" y="1676400"/>
            <a:ext cx="8608695" cy="6929973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869"/>
              </a:spcBef>
              <a:buClr>
                <a:srgbClr val="3333CC"/>
              </a:buClr>
              <a:buSzPct val="59375"/>
              <a:buFont typeface="Wingdings"/>
              <a:buChar char=""/>
              <a:tabLst>
                <a:tab pos="354965" algn="l"/>
              </a:tabLst>
            </a:pPr>
            <a:r>
              <a:rPr sz="2400" dirty="0">
                <a:latin typeface="Tahoma"/>
                <a:cs typeface="Tahoma"/>
              </a:rPr>
              <a:t>Create</a:t>
            </a:r>
            <a:r>
              <a:rPr sz="2400" spc="-60" dirty="0">
                <a:latin typeface="Tahoma"/>
                <a:cs typeface="Tahoma"/>
              </a:rPr>
              <a:t> </a:t>
            </a:r>
            <a:r>
              <a:rPr sz="2400" dirty="0" err="1">
                <a:latin typeface="Tahoma"/>
                <a:cs typeface="Tahoma"/>
              </a:rPr>
              <a:t>Digram</a:t>
            </a:r>
            <a:r>
              <a:rPr lang="en-US" sz="2400" dirty="0" err="1">
                <a:latin typeface="Tahoma"/>
                <a:cs typeface="Tahoma"/>
              </a:rPr>
              <a:t>s</a:t>
            </a:r>
            <a:r>
              <a:rPr sz="2400" dirty="0">
                <a:latin typeface="Tahoma"/>
                <a:cs typeface="Tahoma"/>
              </a:rPr>
              <a:t>(of</a:t>
            </a:r>
            <a:r>
              <a:rPr sz="2400" spc="-5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two</a:t>
            </a:r>
            <a:r>
              <a:rPr sz="2400" spc="-55" dirty="0">
                <a:latin typeface="Tahoma"/>
                <a:cs typeface="Tahoma"/>
              </a:rPr>
              <a:t> </a:t>
            </a:r>
            <a:r>
              <a:rPr sz="2400" spc="-10" dirty="0">
                <a:latin typeface="Tahoma"/>
                <a:cs typeface="Tahoma"/>
              </a:rPr>
              <a:t>letters)</a:t>
            </a:r>
            <a:r>
              <a:rPr lang="en-US" sz="2400" spc="-10" dirty="0">
                <a:latin typeface="Tahoma"/>
                <a:cs typeface="Tahoma"/>
              </a:rPr>
              <a:t> of plain text</a:t>
            </a:r>
            <a:endParaRPr sz="2400" dirty="0">
              <a:latin typeface="Tahoma"/>
              <a:cs typeface="Tahoma"/>
            </a:endParaRPr>
          </a:p>
          <a:p>
            <a:pPr marL="354965" indent="-342265">
              <a:lnSpc>
                <a:spcPct val="100000"/>
              </a:lnSpc>
              <a:spcBef>
                <a:spcPts val="770"/>
              </a:spcBef>
              <a:buClr>
                <a:srgbClr val="3333CC"/>
              </a:buClr>
              <a:buSzPct val="59375"/>
              <a:buFont typeface="Wingdings"/>
              <a:buChar char=""/>
              <a:tabLst>
                <a:tab pos="354965" algn="l"/>
              </a:tabLst>
            </a:pPr>
            <a:r>
              <a:rPr lang="en-US" sz="2400" dirty="0">
                <a:latin typeface="Tahoma"/>
                <a:cs typeface="Tahoma"/>
              </a:rPr>
              <a:t>If r</a:t>
            </a:r>
            <a:r>
              <a:rPr sz="2400" dirty="0">
                <a:latin typeface="Tahoma"/>
                <a:cs typeface="Tahoma"/>
              </a:rPr>
              <a:t>epeating</a:t>
            </a:r>
            <a:r>
              <a:rPr sz="2400" spc="-75" dirty="0">
                <a:latin typeface="Tahoma"/>
                <a:cs typeface="Tahoma"/>
              </a:rPr>
              <a:t> </a:t>
            </a:r>
            <a:r>
              <a:rPr sz="2400" spc="-25" dirty="0">
                <a:latin typeface="Tahoma"/>
                <a:cs typeface="Tahoma"/>
              </a:rPr>
              <a:t>Letter</a:t>
            </a:r>
            <a:r>
              <a:rPr lang="en-US" sz="2400" spc="-25" dirty="0">
                <a:latin typeface="Tahoma"/>
                <a:cs typeface="Tahoma"/>
              </a:rPr>
              <a:t> in the same diagram</a:t>
            </a:r>
            <a:r>
              <a:rPr sz="2400" spc="-25" dirty="0">
                <a:latin typeface="Tahoma"/>
                <a:cs typeface="Tahoma"/>
              </a:rPr>
              <a:t>-</a:t>
            </a:r>
            <a:r>
              <a:rPr lang="en-IN" sz="2400" dirty="0">
                <a:latin typeface="Tahoma"/>
                <a:cs typeface="Tahoma"/>
              </a:rPr>
              <a:t>(Add</a:t>
            </a:r>
            <a:r>
              <a:rPr lang="en-IN" sz="2400" spc="-70" dirty="0">
                <a:latin typeface="Tahoma"/>
                <a:cs typeface="Tahoma"/>
              </a:rPr>
              <a:t> </a:t>
            </a:r>
            <a:r>
              <a:rPr lang="en-IN" sz="2400" dirty="0">
                <a:latin typeface="Tahoma"/>
                <a:cs typeface="Tahoma"/>
              </a:rPr>
              <a:t>filler</a:t>
            </a:r>
            <a:r>
              <a:rPr lang="en-IN" sz="2400" spc="-75" dirty="0">
                <a:latin typeface="Tahoma"/>
                <a:cs typeface="Tahoma"/>
              </a:rPr>
              <a:t> </a:t>
            </a:r>
            <a:r>
              <a:rPr lang="en-IN" sz="2400" dirty="0">
                <a:latin typeface="Tahoma"/>
                <a:cs typeface="Tahoma"/>
              </a:rPr>
              <a:t>‘x’</a:t>
            </a:r>
            <a:r>
              <a:rPr lang="en-IN" sz="2400" spc="-80" dirty="0">
                <a:latin typeface="Tahoma"/>
                <a:cs typeface="Tahoma"/>
              </a:rPr>
              <a:t> </a:t>
            </a:r>
            <a:r>
              <a:rPr lang="en-IN" sz="2400" dirty="0">
                <a:latin typeface="Tahoma"/>
                <a:cs typeface="Tahoma"/>
              </a:rPr>
              <a:t>between</a:t>
            </a:r>
            <a:r>
              <a:rPr lang="en-IN" sz="2400" spc="-70" dirty="0">
                <a:latin typeface="Tahoma"/>
                <a:cs typeface="Tahoma"/>
              </a:rPr>
              <a:t> </a:t>
            </a:r>
            <a:r>
              <a:rPr lang="en-IN" sz="2400" spc="-10" dirty="0">
                <a:latin typeface="Tahoma"/>
                <a:cs typeface="Tahoma"/>
              </a:rPr>
              <a:t>them)</a:t>
            </a:r>
            <a:endParaRPr sz="2400" dirty="0">
              <a:latin typeface="Tahoma"/>
              <a:cs typeface="Tahoma"/>
            </a:endParaRPr>
          </a:p>
          <a:p>
            <a:pPr marL="354965" indent="-342265">
              <a:lnSpc>
                <a:spcPct val="100000"/>
              </a:lnSpc>
              <a:spcBef>
                <a:spcPts val="770"/>
              </a:spcBef>
              <a:buClr>
                <a:srgbClr val="3333CC"/>
              </a:buClr>
              <a:buSzPct val="59375"/>
              <a:buFont typeface="Wingdings"/>
              <a:buChar char=""/>
              <a:tabLst>
                <a:tab pos="354965" algn="l"/>
                <a:tab pos="3785235" algn="l"/>
              </a:tabLst>
            </a:pPr>
            <a:r>
              <a:rPr sz="2400" dirty="0">
                <a:latin typeface="Tahoma"/>
                <a:cs typeface="Tahoma"/>
              </a:rPr>
              <a:t>If</a:t>
            </a:r>
            <a:r>
              <a:rPr lang="en-US" sz="2400" dirty="0">
                <a:latin typeface="Tahoma"/>
                <a:cs typeface="Tahoma"/>
              </a:rPr>
              <a:t> letters in </a:t>
            </a:r>
            <a:r>
              <a:rPr lang="en-US" sz="2400" dirty="0" err="1">
                <a:latin typeface="Tahoma"/>
                <a:cs typeface="Tahoma"/>
              </a:rPr>
              <a:t>Digrams</a:t>
            </a:r>
            <a:r>
              <a:rPr lang="en-US" sz="2400" dirty="0">
                <a:latin typeface="Tahoma"/>
                <a:cs typeface="Tahoma"/>
              </a:rPr>
              <a:t> are in the </a:t>
            </a:r>
            <a:r>
              <a:rPr sz="2400" dirty="0">
                <a:latin typeface="Tahoma"/>
                <a:cs typeface="Tahoma"/>
              </a:rPr>
              <a:t>Same</a:t>
            </a:r>
            <a:r>
              <a:rPr sz="2400" spc="-5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Column</a:t>
            </a:r>
            <a:r>
              <a:rPr sz="2400" spc="-40" dirty="0">
                <a:latin typeface="Tahoma"/>
                <a:cs typeface="Tahoma"/>
              </a:rPr>
              <a:t> </a:t>
            </a:r>
            <a:r>
              <a:rPr sz="2400" spc="-50" dirty="0">
                <a:latin typeface="Tahoma"/>
                <a:cs typeface="Tahoma"/>
              </a:rPr>
              <a:t>“</a:t>
            </a:r>
            <a:r>
              <a:rPr lang="en-US" sz="2400" spc="-50" dirty="0">
                <a:latin typeface="Tahoma"/>
                <a:cs typeface="Tahoma"/>
              </a:rPr>
              <a:t>Encode with below   character in the matrix</a:t>
            </a:r>
            <a:r>
              <a:rPr sz="2400" spc="-95" dirty="0">
                <a:latin typeface="Tahoma"/>
                <a:cs typeface="Tahoma"/>
              </a:rPr>
              <a:t>”,</a:t>
            </a:r>
            <a:r>
              <a:rPr sz="2400" spc="-7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if</a:t>
            </a:r>
            <a:r>
              <a:rPr sz="2400" spc="-60" dirty="0">
                <a:latin typeface="Tahoma"/>
                <a:cs typeface="Tahoma"/>
              </a:rPr>
              <a:t> </a:t>
            </a:r>
            <a:r>
              <a:rPr lang="en-US" sz="2400" spc="-60" dirty="0">
                <a:latin typeface="Tahoma"/>
                <a:cs typeface="Tahoma"/>
              </a:rPr>
              <a:t>the </a:t>
            </a:r>
            <a:r>
              <a:rPr sz="2400" dirty="0">
                <a:latin typeface="Tahoma"/>
                <a:cs typeface="Tahoma"/>
              </a:rPr>
              <a:t>last</a:t>
            </a:r>
            <a:r>
              <a:rPr lang="en-US" sz="2400" dirty="0">
                <a:latin typeface="Tahoma"/>
                <a:cs typeface="Tahoma"/>
              </a:rPr>
              <a:t> character is in the column,</a:t>
            </a:r>
            <a:r>
              <a:rPr sz="2400" spc="-65" dirty="0">
                <a:latin typeface="Tahoma"/>
                <a:cs typeface="Tahoma"/>
              </a:rPr>
              <a:t> </a:t>
            </a:r>
            <a:r>
              <a:rPr lang="en-US" sz="2400" spc="-65" dirty="0">
                <a:latin typeface="Tahoma"/>
                <a:cs typeface="Tahoma"/>
              </a:rPr>
              <a:t>then </a:t>
            </a:r>
            <a:r>
              <a:rPr lang="en-US" sz="2400" dirty="0">
                <a:latin typeface="Tahoma"/>
                <a:cs typeface="Tahoma"/>
              </a:rPr>
              <a:t>wrap-around</a:t>
            </a:r>
            <a:endParaRPr sz="2400" dirty="0">
              <a:latin typeface="Tahoma"/>
              <a:cs typeface="Tahoma"/>
            </a:endParaRPr>
          </a:p>
          <a:p>
            <a:pPr marL="354965" indent="-342265">
              <a:lnSpc>
                <a:spcPct val="100000"/>
              </a:lnSpc>
              <a:spcBef>
                <a:spcPts val="770"/>
              </a:spcBef>
              <a:buClr>
                <a:srgbClr val="3333CC"/>
              </a:buClr>
              <a:buSzPct val="59375"/>
              <a:buFont typeface="Wingdings"/>
              <a:buChar char=""/>
              <a:tabLst>
                <a:tab pos="354965" algn="l"/>
                <a:tab pos="3432810" algn="l"/>
              </a:tabLst>
            </a:pPr>
            <a:r>
              <a:rPr lang="en-US" sz="2400" dirty="0">
                <a:latin typeface="Tahoma"/>
                <a:cs typeface="Tahoma"/>
              </a:rPr>
              <a:t>If letters in </a:t>
            </a:r>
            <a:r>
              <a:rPr lang="en-US" sz="2400" dirty="0" err="1">
                <a:latin typeface="Tahoma"/>
                <a:cs typeface="Tahoma"/>
              </a:rPr>
              <a:t>Digrams</a:t>
            </a:r>
            <a:r>
              <a:rPr lang="en-US" sz="2400" dirty="0">
                <a:latin typeface="Tahoma"/>
                <a:cs typeface="Tahoma"/>
              </a:rPr>
              <a:t> are in the Same</a:t>
            </a:r>
            <a:r>
              <a:rPr lang="en-US" sz="2400" spc="-5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row</a:t>
            </a:r>
            <a:r>
              <a:rPr sz="2400" spc="-10" dirty="0">
                <a:latin typeface="Tahoma"/>
                <a:cs typeface="Tahoma"/>
              </a:rPr>
              <a:t> </a:t>
            </a:r>
            <a:r>
              <a:rPr sz="2400" spc="-50" dirty="0">
                <a:latin typeface="Tahoma"/>
                <a:cs typeface="Tahoma"/>
              </a:rPr>
              <a:t>“</a:t>
            </a:r>
            <a:r>
              <a:rPr lang="en-US" sz="2400" spc="-50" dirty="0">
                <a:latin typeface="Tahoma"/>
                <a:cs typeface="Tahoma"/>
              </a:rPr>
              <a:t>Encode with the character ahead </a:t>
            </a:r>
            <a:r>
              <a:rPr sz="2400" dirty="0">
                <a:latin typeface="Tahoma"/>
                <a:cs typeface="Tahoma"/>
              </a:rPr>
              <a:t>”,</a:t>
            </a:r>
            <a:r>
              <a:rPr sz="2400" spc="-2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if</a:t>
            </a:r>
            <a:r>
              <a:rPr lang="en-US" sz="2400" dirty="0">
                <a:latin typeface="Tahoma"/>
                <a:cs typeface="Tahoma"/>
              </a:rPr>
              <a:t> it is the last character  in the row, then </a:t>
            </a:r>
            <a:r>
              <a:rPr sz="2400" dirty="0">
                <a:latin typeface="Tahoma"/>
                <a:cs typeface="Tahoma"/>
              </a:rPr>
              <a:t>wrap</a:t>
            </a:r>
            <a:r>
              <a:rPr sz="2400" spc="-15" dirty="0">
                <a:latin typeface="Tahoma"/>
                <a:cs typeface="Tahoma"/>
              </a:rPr>
              <a:t> </a:t>
            </a:r>
            <a:r>
              <a:rPr sz="2400" spc="-10" dirty="0">
                <a:latin typeface="Tahoma"/>
                <a:cs typeface="Tahoma"/>
              </a:rPr>
              <a:t>around</a:t>
            </a:r>
            <a:endParaRPr sz="2400" dirty="0">
              <a:latin typeface="Tahoma"/>
              <a:cs typeface="Tahoma"/>
            </a:endParaRPr>
          </a:p>
          <a:p>
            <a:pPr marL="12700" marR="156845" indent="342265">
              <a:lnSpc>
                <a:spcPct val="120000"/>
              </a:lnSpc>
              <a:buClr>
                <a:srgbClr val="3333CC"/>
              </a:buClr>
              <a:buSzPct val="59375"/>
              <a:buFont typeface="Wingdings"/>
              <a:buChar char=""/>
              <a:tabLst>
                <a:tab pos="354965" algn="l"/>
                <a:tab pos="811530" algn="l"/>
              </a:tabLst>
            </a:pPr>
            <a:r>
              <a:rPr lang="en-US" sz="2400" dirty="0">
                <a:latin typeface="Tahoma"/>
                <a:cs typeface="Tahoma"/>
              </a:rPr>
              <a:t>If letters in Diagrams are in </a:t>
            </a:r>
            <a:r>
              <a:rPr sz="2400" dirty="0">
                <a:latin typeface="Tahoma"/>
                <a:cs typeface="Tahoma"/>
              </a:rPr>
              <a:t>Different</a:t>
            </a:r>
            <a:r>
              <a:rPr sz="2400" spc="-85" dirty="0">
                <a:latin typeface="Tahoma"/>
                <a:cs typeface="Tahoma"/>
              </a:rPr>
              <a:t> </a:t>
            </a:r>
            <a:r>
              <a:rPr lang="en-US" sz="2400" dirty="0">
                <a:latin typeface="Tahoma"/>
                <a:cs typeface="Tahoma"/>
              </a:rPr>
              <a:t>rows</a:t>
            </a:r>
            <a:r>
              <a:rPr sz="2400" spc="-8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and</a:t>
            </a:r>
            <a:r>
              <a:rPr sz="2400" spc="-8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different</a:t>
            </a:r>
            <a:r>
              <a:rPr sz="2400" spc="-85" dirty="0">
                <a:latin typeface="Tahoma"/>
                <a:cs typeface="Tahoma"/>
              </a:rPr>
              <a:t> </a:t>
            </a:r>
            <a:r>
              <a:rPr lang="en-US" sz="2400" dirty="0">
                <a:latin typeface="Tahoma"/>
                <a:cs typeface="Tahoma"/>
              </a:rPr>
              <a:t>columns, then they form</a:t>
            </a:r>
            <a:r>
              <a:rPr sz="2400" spc="-80" dirty="0">
                <a:latin typeface="Tahoma"/>
                <a:cs typeface="Tahoma"/>
              </a:rPr>
              <a:t> </a:t>
            </a:r>
            <a:r>
              <a:rPr lang="en-US" sz="2400" spc="-80" dirty="0">
                <a:latin typeface="Tahoma"/>
                <a:cs typeface="Tahoma"/>
              </a:rPr>
              <a:t>a </a:t>
            </a:r>
            <a:r>
              <a:rPr lang="en-US" sz="2400" spc="-10" dirty="0">
                <a:latin typeface="Tahoma"/>
                <a:cs typeface="Tahoma"/>
              </a:rPr>
              <a:t>rectangle with characters in </a:t>
            </a:r>
            <a:r>
              <a:rPr lang="en-US" sz="2400" spc="-10" dirty="0" err="1">
                <a:latin typeface="Tahoma"/>
                <a:cs typeface="Tahoma"/>
              </a:rPr>
              <a:t>digrams</a:t>
            </a:r>
            <a:r>
              <a:rPr lang="en-US" sz="2400" spc="-10" dirty="0">
                <a:latin typeface="Tahoma"/>
                <a:cs typeface="Tahoma"/>
              </a:rPr>
              <a:t> at the corners diagonally.</a:t>
            </a:r>
            <a:r>
              <a:rPr sz="2400" spc="-15" dirty="0">
                <a:latin typeface="Tahoma"/>
                <a:cs typeface="Tahoma"/>
              </a:rPr>
              <a:t> </a:t>
            </a:r>
            <a:r>
              <a:rPr lang="en-US" sz="2400" spc="-15" dirty="0">
                <a:latin typeface="Tahoma"/>
                <a:cs typeface="Tahoma"/>
              </a:rPr>
              <a:t>Encode these characters with the characters in the opposite corner of that row</a:t>
            </a:r>
            <a:endParaRPr lang="en-US" sz="2400" spc="-20" dirty="0">
              <a:latin typeface="Tahoma"/>
              <a:cs typeface="Tahoma"/>
            </a:endParaRPr>
          </a:p>
          <a:p>
            <a:pPr marL="12700" marR="156845" indent="342265">
              <a:lnSpc>
                <a:spcPct val="120000"/>
              </a:lnSpc>
              <a:buClr>
                <a:srgbClr val="3333CC"/>
              </a:buClr>
              <a:buSzPct val="59375"/>
              <a:buFont typeface="Wingdings"/>
              <a:buChar char=""/>
              <a:tabLst>
                <a:tab pos="354965" algn="l"/>
                <a:tab pos="811530" algn="l"/>
              </a:tabLst>
            </a:pPr>
            <a:r>
              <a:rPr lang="en-IN" sz="2400" spc="-20" dirty="0">
                <a:latin typeface="Tahoma"/>
                <a:cs typeface="Tahoma"/>
              </a:rPr>
              <a:t>Odd number of characters in the Plain text-</a:t>
            </a:r>
            <a:r>
              <a:rPr lang="en-IN" sz="2400" dirty="0">
                <a:latin typeface="Tahoma"/>
                <a:cs typeface="Tahoma"/>
              </a:rPr>
              <a:t> (Add</a:t>
            </a:r>
            <a:r>
              <a:rPr lang="en-IN" sz="2400" spc="-70" dirty="0">
                <a:latin typeface="Tahoma"/>
                <a:cs typeface="Tahoma"/>
              </a:rPr>
              <a:t> </a:t>
            </a:r>
            <a:r>
              <a:rPr lang="en-IN" sz="2400" dirty="0">
                <a:latin typeface="Tahoma"/>
                <a:cs typeface="Tahoma"/>
              </a:rPr>
              <a:t>filler</a:t>
            </a:r>
            <a:r>
              <a:rPr lang="en-IN" sz="2400" spc="-75" dirty="0">
                <a:latin typeface="Tahoma"/>
                <a:cs typeface="Tahoma"/>
              </a:rPr>
              <a:t> </a:t>
            </a:r>
            <a:r>
              <a:rPr lang="en-IN" sz="2400" dirty="0">
                <a:latin typeface="Tahoma"/>
                <a:cs typeface="Tahoma"/>
              </a:rPr>
              <a:t>‘x’</a:t>
            </a:r>
            <a:r>
              <a:rPr lang="en-IN" sz="2400" spc="-80" dirty="0">
                <a:latin typeface="Tahoma"/>
                <a:cs typeface="Tahoma"/>
              </a:rPr>
              <a:t> at the end</a:t>
            </a:r>
            <a:r>
              <a:rPr lang="en-IN" sz="2400" spc="-10" dirty="0">
                <a:latin typeface="Tahoma"/>
                <a:cs typeface="Tahoma"/>
              </a:rPr>
              <a:t>)</a:t>
            </a:r>
            <a:endParaRPr lang="en-US" sz="2400" spc="-20" dirty="0">
              <a:latin typeface="Tahoma"/>
              <a:cs typeface="Tahoma"/>
            </a:endParaRPr>
          </a:p>
          <a:p>
            <a:pPr marL="12700" marR="156845" indent="342265">
              <a:lnSpc>
                <a:spcPct val="120000"/>
              </a:lnSpc>
              <a:buClr>
                <a:srgbClr val="3333CC"/>
              </a:buClr>
              <a:buSzPct val="59375"/>
              <a:buFont typeface="Wingdings"/>
              <a:buChar char=""/>
              <a:tabLst>
                <a:tab pos="354965" algn="l"/>
                <a:tab pos="811530" algn="l"/>
              </a:tabLst>
            </a:pPr>
            <a:endParaRPr sz="32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8812" rIns="0" bIns="0" rtlCol="0">
            <a:spAutoFit/>
          </a:bodyPr>
          <a:lstStyle/>
          <a:p>
            <a:pPr marL="4318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latin typeface="Tahoma"/>
                <a:cs typeface="Tahoma"/>
              </a:rPr>
              <a:t>Example</a:t>
            </a:r>
            <a:r>
              <a:rPr sz="4400" spc="-125" dirty="0">
                <a:latin typeface="Tahoma"/>
                <a:cs typeface="Tahoma"/>
              </a:rPr>
              <a:t> </a:t>
            </a:r>
            <a:r>
              <a:rPr sz="4400" dirty="0">
                <a:latin typeface="Tahoma"/>
                <a:cs typeface="Tahoma"/>
              </a:rPr>
              <a:t>of</a:t>
            </a:r>
            <a:r>
              <a:rPr sz="4400" spc="-80" dirty="0">
                <a:latin typeface="Tahoma"/>
                <a:cs typeface="Tahoma"/>
              </a:rPr>
              <a:t> </a:t>
            </a:r>
            <a:r>
              <a:rPr sz="4400" dirty="0">
                <a:latin typeface="Tahoma"/>
                <a:cs typeface="Tahoma"/>
              </a:rPr>
              <a:t>playfair:</a:t>
            </a:r>
            <a:r>
              <a:rPr sz="4400" spc="-130" dirty="0">
                <a:latin typeface="Tahoma"/>
                <a:cs typeface="Tahoma"/>
              </a:rPr>
              <a:t> </a:t>
            </a:r>
            <a:r>
              <a:rPr sz="4400" spc="-10" dirty="0">
                <a:latin typeface="Tahoma"/>
                <a:cs typeface="Tahoma"/>
              </a:rPr>
              <a:t>attack</a:t>
            </a:r>
            <a:endParaRPr sz="4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412" y="2001011"/>
            <a:ext cx="7886700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412" y="2039111"/>
            <a:ext cx="7886700" cy="39243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412" y="2010155"/>
            <a:ext cx="7886700" cy="3982212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412" y="2081783"/>
            <a:ext cx="7886700" cy="38389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7284" y="108204"/>
            <a:ext cx="8522335" cy="1051560"/>
            <a:chOff x="367284" y="108204"/>
            <a:chExt cx="8522335" cy="1051560"/>
          </a:xfrm>
        </p:grpSpPr>
        <p:sp>
          <p:nvSpPr>
            <p:cNvPr id="3" name="object 3"/>
            <p:cNvSpPr/>
            <p:nvPr/>
          </p:nvSpPr>
          <p:spPr>
            <a:xfrm>
              <a:off x="367284" y="108204"/>
              <a:ext cx="381000" cy="474345"/>
            </a:xfrm>
            <a:custGeom>
              <a:avLst/>
              <a:gdLst/>
              <a:ahLst/>
              <a:cxnLst/>
              <a:rect l="l" t="t" r="r" b="b"/>
              <a:pathLst>
                <a:path w="381000" h="474345">
                  <a:moveTo>
                    <a:pt x="0" y="473963"/>
                  </a:moveTo>
                  <a:lnTo>
                    <a:pt x="381000" y="473963"/>
                  </a:lnTo>
                  <a:lnTo>
                    <a:pt x="381000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8284" y="108204"/>
              <a:ext cx="8141208" cy="105156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/>
          <a:p>
            <a:pPr marL="158623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40C28"/>
                </a:solidFill>
              </a:rPr>
              <a:t>Confidentiality,</a:t>
            </a:r>
            <a:r>
              <a:rPr sz="2400" spc="-105" dirty="0">
                <a:solidFill>
                  <a:srgbClr val="040C28"/>
                </a:solidFill>
              </a:rPr>
              <a:t> </a:t>
            </a:r>
            <a:r>
              <a:rPr sz="2400" spc="-10" dirty="0">
                <a:solidFill>
                  <a:srgbClr val="040C28"/>
                </a:solidFill>
              </a:rPr>
              <a:t>Integrity,</a:t>
            </a:r>
            <a:r>
              <a:rPr sz="2400" spc="-75" dirty="0">
                <a:solidFill>
                  <a:srgbClr val="040C28"/>
                </a:solidFill>
              </a:rPr>
              <a:t> </a:t>
            </a:r>
            <a:r>
              <a:rPr sz="2400" dirty="0">
                <a:solidFill>
                  <a:srgbClr val="040C28"/>
                </a:solidFill>
              </a:rPr>
              <a:t>and</a:t>
            </a:r>
            <a:r>
              <a:rPr sz="2400" spc="-150" dirty="0">
                <a:solidFill>
                  <a:srgbClr val="040C28"/>
                </a:solidFill>
              </a:rPr>
              <a:t> </a:t>
            </a:r>
            <a:r>
              <a:rPr sz="2400" spc="-10" dirty="0">
                <a:solidFill>
                  <a:srgbClr val="040C28"/>
                </a:solidFill>
              </a:rPr>
              <a:t>Availability</a:t>
            </a:r>
            <a:r>
              <a:rPr sz="2400" spc="-80" dirty="0">
                <a:solidFill>
                  <a:srgbClr val="040C28"/>
                </a:solidFill>
              </a:rPr>
              <a:t> </a:t>
            </a:r>
            <a:r>
              <a:rPr sz="2400" spc="-10" dirty="0">
                <a:solidFill>
                  <a:srgbClr val="040C28"/>
                </a:solidFill>
              </a:rPr>
              <a:t>(CIA)</a:t>
            </a:r>
            <a:endParaRPr sz="2400"/>
          </a:p>
          <a:p>
            <a:pPr marL="4267200">
              <a:lnSpc>
                <a:spcPct val="100000"/>
              </a:lnSpc>
              <a:spcBef>
                <a:spcPts val="25"/>
              </a:spcBef>
            </a:pPr>
            <a:r>
              <a:rPr sz="1800" spc="-10" dirty="0">
                <a:solidFill>
                  <a:srgbClr val="FF0000"/>
                </a:solidFill>
              </a:rPr>
              <a:t>-</a:t>
            </a:r>
            <a:r>
              <a:rPr sz="1800" dirty="0">
                <a:solidFill>
                  <a:srgbClr val="FF0000"/>
                </a:solidFill>
              </a:rPr>
              <a:t>basis</a:t>
            </a:r>
            <a:r>
              <a:rPr sz="1800" spc="-55" dirty="0">
                <a:solidFill>
                  <a:srgbClr val="FF0000"/>
                </a:solidFill>
              </a:rPr>
              <a:t> </a:t>
            </a:r>
            <a:r>
              <a:rPr sz="1800" dirty="0">
                <a:solidFill>
                  <a:srgbClr val="FF0000"/>
                </a:solidFill>
              </a:rPr>
              <a:t>for</a:t>
            </a:r>
            <a:r>
              <a:rPr sz="1800" spc="-25" dirty="0">
                <a:solidFill>
                  <a:srgbClr val="FF0000"/>
                </a:solidFill>
              </a:rPr>
              <a:t> </a:t>
            </a:r>
            <a:r>
              <a:rPr sz="1800" dirty="0">
                <a:solidFill>
                  <a:srgbClr val="FF0000"/>
                </a:solidFill>
              </a:rPr>
              <a:t>the</a:t>
            </a:r>
            <a:r>
              <a:rPr sz="1800" spc="-30" dirty="0">
                <a:solidFill>
                  <a:srgbClr val="FF0000"/>
                </a:solidFill>
              </a:rPr>
              <a:t> </a:t>
            </a:r>
            <a:r>
              <a:rPr sz="1800" dirty="0">
                <a:solidFill>
                  <a:srgbClr val="FF0000"/>
                </a:solidFill>
              </a:rPr>
              <a:t>development</a:t>
            </a:r>
            <a:r>
              <a:rPr sz="1800" spc="-45" dirty="0">
                <a:solidFill>
                  <a:srgbClr val="FF0000"/>
                </a:solidFill>
              </a:rPr>
              <a:t> </a:t>
            </a:r>
            <a:r>
              <a:rPr sz="1800" dirty="0">
                <a:solidFill>
                  <a:srgbClr val="FF0000"/>
                </a:solidFill>
              </a:rPr>
              <a:t>of</a:t>
            </a:r>
            <a:r>
              <a:rPr sz="1800" spc="-30" dirty="0">
                <a:solidFill>
                  <a:srgbClr val="FF0000"/>
                </a:solidFill>
              </a:rPr>
              <a:t> </a:t>
            </a:r>
            <a:r>
              <a:rPr sz="1800" dirty="0">
                <a:solidFill>
                  <a:srgbClr val="FF0000"/>
                </a:solidFill>
              </a:rPr>
              <a:t>security</a:t>
            </a:r>
            <a:r>
              <a:rPr sz="1800" spc="-45" dirty="0">
                <a:solidFill>
                  <a:srgbClr val="FF0000"/>
                </a:solidFill>
              </a:rPr>
              <a:t> </a:t>
            </a:r>
            <a:r>
              <a:rPr sz="1800" spc="-10" dirty="0">
                <a:solidFill>
                  <a:srgbClr val="FF0000"/>
                </a:solidFill>
              </a:rPr>
              <a:t>systems</a:t>
            </a:r>
            <a:endParaRPr sz="1800"/>
          </a:p>
        </p:txBody>
      </p:sp>
      <p:grpSp>
        <p:nvGrpSpPr>
          <p:cNvPr id="6" name="object 6"/>
          <p:cNvGrpSpPr/>
          <p:nvPr/>
        </p:nvGrpSpPr>
        <p:grpSpPr>
          <a:xfrm>
            <a:off x="76200" y="0"/>
            <a:ext cx="8776970" cy="5610225"/>
            <a:chOff x="76200" y="0"/>
            <a:chExt cx="8776970" cy="5610225"/>
          </a:xfrm>
        </p:grpSpPr>
        <p:sp>
          <p:nvSpPr>
            <p:cNvPr id="7" name="object 7"/>
            <p:cNvSpPr/>
            <p:nvPr/>
          </p:nvSpPr>
          <p:spPr>
            <a:xfrm>
              <a:off x="490727" y="5303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4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59" y="530351"/>
              <a:ext cx="367284" cy="47396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457200"/>
              <a:ext cx="560832" cy="42214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11708" y="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565404"/>
                  </a:moveTo>
                  <a:lnTo>
                    <a:pt x="0" y="56540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565404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32004" y="53340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4" y="533400"/>
              <a:ext cx="8226552" cy="320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4507" y="864108"/>
              <a:ext cx="8598408" cy="4745736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790143" y="5818123"/>
            <a:ext cx="157670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Times New Roman"/>
                <a:cs typeface="Times New Roman"/>
              </a:rPr>
              <a:t>Confidentiality: Integrity</a:t>
            </a:r>
            <a:r>
              <a:rPr sz="1800" spc="-10" dirty="0">
                <a:latin typeface="Times New Roman"/>
                <a:cs typeface="Times New Roman"/>
              </a:rPr>
              <a:t>: </a:t>
            </a:r>
            <a:r>
              <a:rPr sz="1800" b="1" spc="-10" dirty="0">
                <a:latin typeface="Times New Roman"/>
                <a:cs typeface="Times New Roman"/>
              </a:rPr>
              <a:t>Availability</a:t>
            </a:r>
            <a:r>
              <a:rPr sz="1800" spc="-10" dirty="0">
                <a:latin typeface="Times New Roman"/>
                <a:cs typeface="Times New Roman"/>
              </a:rPr>
              <a:t>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80931" y="5818123"/>
            <a:ext cx="438086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" marR="2326005" indent="5270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Unauthorized</a:t>
            </a:r>
            <a:r>
              <a:rPr sz="1800" spc="-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Access </a:t>
            </a:r>
            <a:r>
              <a:rPr sz="1800" dirty="0">
                <a:latin typeface="Times New Roman"/>
                <a:cs typeface="Times New Roman"/>
              </a:rPr>
              <a:t>Unauthorized</a:t>
            </a:r>
            <a:r>
              <a:rPr sz="1800" spc="-11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Change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20" dirty="0">
                <a:latin typeface="Times New Roman"/>
                <a:cs typeface="Times New Roman"/>
              </a:rPr>
              <a:t>Available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authorized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entity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whenever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needed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43180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</a:t>
            </a:r>
            <a:r>
              <a:rPr spc="-30" dirty="0"/>
              <a:t> </a:t>
            </a:r>
            <a:r>
              <a:rPr dirty="0"/>
              <a:t>2</a:t>
            </a:r>
            <a:r>
              <a:rPr spc="5" dirty="0"/>
              <a:t> </a:t>
            </a:r>
            <a:r>
              <a:rPr dirty="0"/>
              <a:t>of</a:t>
            </a:r>
            <a:r>
              <a:rPr spc="-5" dirty="0"/>
              <a:t> </a:t>
            </a:r>
            <a:r>
              <a:rPr dirty="0"/>
              <a:t>playfair:</a:t>
            </a:r>
            <a:r>
              <a:rPr spc="-25" dirty="0"/>
              <a:t> </a:t>
            </a:r>
            <a:r>
              <a:rPr spc="-10" dirty="0"/>
              <a:t>masque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990600"/>
            <a:ext cx="8534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1066800"/>
            <a:ext cx="78867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1066800"/>
            <a:ext cx="7886700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1066800"/>
            <a:ext cx="8610600" cy="52578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0"/>
            <a:ext cx="8594090" cy="1053465"/>
            <a:chOff x="76200" y="0"/>
            <a:chExt cx="8594090" cy="1053465"/>
          </a:xfrm>
        </p:grpSpPr>
        <p:sp>
          <p:nvSpPr>
            <p:cNvPr id="3" name="object 3"/>
            <p:cNvSpPr/>
            <p:nvPr/>
          </p:nvSpPr>
          <p:spPr>
            <a:xfrm>
              <a:off x="367284" y="108204"/>
              <a:ext cx="382905" cy="474345"/>
            </a:xfrm>
            <a:custGeom>
              <a:avLst/>
              <a:gdLst/>
              <a:ahLst/>
              <a:cxnLst/>
              <a:rect l="l" t="t" r="r" b="b"/>
              <a:pathLst>
                <a:path w="382905" h="474345">
                  <a:moveTo>
                    <a:pt x="0" y="473963"/>
                  </a:moveTo>
                  <a:lnTo>
                    <a:pt x="382523" y="473963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808" y="108204"/>
              <a:ext cx="327660" cy="4739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90727" y="5303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4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59" y="530351"/>
              <a:ext cx="367284" cy="4739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457200"/>
              <a:ext cx="560832" cy="4221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11708" y="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565404"/>
                  </a:moveTo>
                  <a:lnTo>
                    <a:pt x="0" y="56540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565404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32004" y="53340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4" y="533400"/>
              <a:ext cx="8226552" cy="3200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222044" y="18999"/>
            <a:ext cx="273875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solidFill>
                  <a:srgbClr val="3333CC"/>
                </a:solidFill>
                <a:latin typeface="Times New Roman"/>
                <a:cs typeface="Times New Roman"/>
              </a:rPr>
              <a:t>Playfair</a:t>
            </a:r>
            <a:r>
              <a:rPr b="1" spc="-8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b="1" spc="-10" dirty="0">
                <a:solidFill>
                  <a:srgbClr val="3333CC"/>
                </a:solidFill>
                <a:latin typeface="Times New Roman"/>
                <a:cs typeface="Times New Roman"/>
              </a:rPr>
              <a:t>Cipher</a:t>
            </a: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89596" y="1757172"/>
            <a:ext cx="4787175" cy="235762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142489" y="1139697"/>
            <a:ext cx="51193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latin typeface="Times New Roman"/>
                <a:cs typeface="Times New Roman"/>
              </a:rPr>
              <a:t>An</a:t>
            </a:r>
            <a:r>
              <a:rPr sz="2000" b="1" i="1" spc="-10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example</a:t>
            </a:r>
            <a:r>
              <a:rPr sz="2000" b="1" i="1" spc="-50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of a secret</a:t>
            </a:r>
            <a:r>
              <a:rPr sz="2000" b="1" i="1" spc="-30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key</a:t>
            </a:r>
            <a:r>
              <a:rPr sz="2000" b="1" i="1" spc="-5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in</a:t>
            </a:r>
            <a:r>
              <a:rPr sz="2000" b="1" i="1" spc="-15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the</a:t>
            </a:r>
            <a:r>
              <a:rPr sz="2000" b="1" i="1" spc="-15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Playfair</a:t>
            </a:r>
            <a:r>
              <a:rPr sz="2000" b="1" i="1" spc="-40" dirty="0">
                <a:latin typeface="Times New Roman"/>
                <a:cs typeface="Times New Roman"/>
              </a:rPr>
              <a:t> </a:t>
            </a:r>
            <a:r>
              <a:rPr sz="2000" b="1" i="1" spc="-10" dirty="0">
                <a:latin typeface="Times New Roman"/>
                <a:cs typeface="Times New Roman"/>
              </a:rPr>
              <a:t>cipher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1140" y="4641342"/>
            <a:ext cx="86810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Let</a:t>
            </a:r>
            <a:r>
              <a:rPr sz="2400" b="1" spc="10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us</a:t>
            </a:r>
            <a:r>
              <a:rPr sz="2400" b="1" spc="10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encrypt</a:t>
            </a:r>
            <a:r>
              <a:rPr sz="2400" b="1" spc="10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the</a:t>
            </a:r>
            <a:r>
              <a:rPr sz="2400" b="1" spc="10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plaintext</a:t>
            </a:r>
            <a:r>
              <a:rPr sz="2400" b="1" spc="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“hello”</a:t>
            </a:r>
            <a:r>
              <a:rPr sz="2400" b="1" spc="10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using</a:t>
            </a:r>
            <a:r>
              <a:rPr sz="2400" b="1" spc="10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the</a:t>
            </a:r>
            <a:r>
              <a:rPr sz="2400" b="1" spc="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key</a:t>
            </a:r>
            <a:r>
              <a:rPr sz="2400" b="1" spc="10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in</a:t>
            </a:r>
            <a:r>
              <a:rPr sz="2400" b="1" spc="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above</a:t>
            </a:r>
            <a:r>
              <a:rPr sz="2400" b="1" spc="10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figure, </a:t>
            </a:r>
            <a:r>
              <a:rPr sz="2400" b="1" dirty="0">
                <a:latin typeface="Times New Roman"/>
                <a:cs typeface="Times New Roman"/>
              </a:rPr>
              <a:t>here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there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are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2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l,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so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we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need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filler</a:t>
            </a:r>
            <a:r>
              <a:rPr sz="2400" b="1" spc="-10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character</a:t>
            </a:r>
            <a:r>
              <a:rPr sz="2400" b="1" spc="-7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i.e.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‘x’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7200" y="5594603"/>
            <a:ext cx="8063483" cy="95859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228600" y="4267200"/>
            <a:ext cx="1423670" cy="462280"/>
          </a:xfrm>
          <a:prstGeom prst="rect">
            <a:avLst/>
          </a:prstGeom>
          <a:solidFill>
            <a:srgbClr val="3333CC"/>
          </a:solidFill>
        </p:spPr>
        <p:txBody>
          <a:bodyPr vert="horz" wrap="square" lIns="0" tIns="3556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80"/>
              </a:spcBef>
            </a:pPr>
            <a:r>
              <a:rPr sz="2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Example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219200"/>
            <a:ext cx="3144012" cy="280416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274" rIns="0" bIns="0" rtlCol="0">
            <a:spAutoFit/>
          </a:bodyPr>
          <a:lstStyle/>
          <a:p>
            <a:pPr marL="1866264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3333CC"/>
                </a:solidFill>
                <a:latin typeface="Times New Roman"/>
                <a:cs typeface="Times New Roman"/>
              </a:rPr>
              <a:t>Example:</a:t>
            </a:r>
            <a:r>
              <a:rPr sz="2000" b="1" spc="-5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3333CC"/>
                </a:solidFill>
                <a:latin typeface="Times New Roman"/>
                <a:cs typeface="Times New Roman"/>
              </a:rPr>
              <a:t>Calculate</a:t>
            </a:r>
            <a:r>
              <a:rPr sz="2000" b="1" spc="-4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3333CC"/>
                </a:solidFill>
                <a:latin typeface="Times New Roman"/>
                <a:cs typeface="Times New Roman"/>
              </a:rPr>
              <a:t>Cipher</a:t>
            </a:r>
            <a:r>
              <a:rPr sz="2000" b="1" spc="-7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3333CC"/>
                </a:solidFill>
                <a:latin typeface="Times New Roman"/>
                <a:cs typeface="Times New Roman"/>
              </a:rPr>
              <a:t>text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00600" y="3893820"/>
            <a:ext cx="3429000" cy="220218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667000" y="4872228"/>
            <a:ext cx="2133600" cy="462280"/>
          </a:xfrm>
          <a:prstGeom prst="rect">
            <a:avLst/>
          </a:prstGeom>
          <a:solidFill>
            <a:srgbClr val="3333CC"/>
          </a:solidFill>
        </p:spPr>
        <p:txBody>
          <a:bodyPr vert="horz" wrap="square" lIns="0" tIns="36195" rIns="0" bIns="0" rtlCol="0">
            <a:spAutoFit/>
          </a:bodyPr>
          <a:lstStyle/>
          <a:p>
            <a:pPr marL="168275">
              <a:lnSpc>
                <a:spcPct val="100000"/>
              </a:lnSpc>
              <a:spcBef>
                <a:spcPts val="285"/>
              </a:spcBef>
            </a:pP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Secrete</a:t>
            </a:r>
            <a:r>
              <a:rPr sz="2400" b="1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key=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245107"/>
            <a:ext cx="8153400" cy="4367784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84276"/>
            <a:ext cx="9144000" cy="5489448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08024" rIns="0" bIns="0" rtlCol="0">
            <a:spAutoFit/>
          </a:bodyPr>
          <a:lstStyle/>
          <a:p>
            <a:pPr marL="412115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000000"/>
                </a:solidFill>
                <a:latin typeface="Times New Roman"/>
                <a:cs typeface="Times New Roman"/>
              </a:rPr>
              <a:t>A=0,b=1,c=2,d=4,e=4,f=5,g=6,h=7,i=8……..z=25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68195"/>
            <a:ext cx="9144000" cy="3721608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342644"/>
            <a:ext cx="9144000" cy="417271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7284" y="108204"/>
            <a:ext cx="8522335" cy="1051560"/>
            <a:chOff x="367284" y="108204"/>
            <a:chExt cx="8522335" cy="1051560"/>
          </a:xfrm>
        </p:grpSpPr>
        <p:sp>
          <p:nvSpPr>
            <p:cNvPr id="3" name="object 3"/>
            <p:cNvSpPr/>
            <p:nvPr/>
          </p:nvSpPr>
          <p:spPr>
            <a:xfrm>
              <a:off x="367284" y="108204"/>
              <a:ext cx="381000" cy="474345"/>
            </a:xfrm>
            <a:custGeom>
              <a:avLst/>
              <a:gdLst/>
              <a:ahLst/>
              <a:cxnLst/>
              <a:rect l="l" t="t" r="r" b="b"/>
              <a:pathLst>
                <a:path w="381000" h="474345">
                  <a:moveTo>
                    <a:pt x="0" y="473963"/>
                  </a:moveTo>
                  <a:lnTo>
                    <a:pt x="381000" y="473963"/>
                  </a:lnTo>
                  <a:lnTo>
                    <a:pt x="381000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8284" y="108204"/>
              <a:ext cx="8141208" cy="105156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/>
          <a:p>
            <a:pPr marL="158623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40C28"/>
                </a:solidFill>
              </a:rPr>
              <a:t>Confidentiality,</a:t>
            </a:r>
            <a:r>
              <a:rPr sz="2400" spc="-105" dirty="0">
                <a:solidFill>
                  <a:srgbClr val="040C28"/>
                </a:solidFill>
              </a:rPr>
              <a:t> </a:t>
            </a:r>
            <a:r>
              <a:rPr sz="2400" spc="-10" dirty="0">
                <a:solidFill>
                  <a:srgbClr val="040C28"/>
                </a:solidFill>
              </a:rPr>
              <a:t>Integrity,</a:t>
            </a:r>
            <a:r>
              <a:rPr sz="2400" spc="-75" dirty="0">
                <a:solidFill>
                  <a:srgbClr val="040C28"/>
                </a:solidFill>
              </a:rPr>
              <a:t> </a:t>
            </a:r>
            <a:r>
              <a:rPr sz="2400" dirty="0">
                <a:solidFill>
                  <a:srgbClr val="040C28"/>
                </a:solidFill>
              </a:rPr>
              <a:t>and</a:t>
            </a:r>
            <a:r>
              <a:rPr sz="2400" spc="-150" dirty="0">
                <a:solidFill>
                  <a:srgbClr val="040C28"/>
                </a:solidFill>
              </a:rPr>
              <a:t> </a:t>
            </a:r>
            <a:r>
              <a:rPr sz="2400" spc="-10" dirty="0">
                <a:solidFill>
                  <a:srgbClr val="040C28"/>
                </a:solidFill>
              </a:rPr>
              <a:t>Availability</a:t>
            </a:r>
            <a:r>
              <a:rPr sz="2400" spc="-80" dirty="0">
                <a:solidFill>
                  <a:srgbClr val="040C28"/>
                </a:solidFill>
              </a:rPr>
              <a:t> </a:t>
            </a:r>
            <a:r>
              <a:rPr sz="2400" spc="-10" dirty="0">
                <a:solidFill>
                  <a:srgbClr val="040C28"/>
                </a:solidFill>
              </a:rPr>
              <a:t>(CIA)</a:t>
            </a:r>
            <a:endParaRPr sz="2400"/>
          </a:p>
          <a:p>
            <a:pPr marL="4267200">
              <a:lnSpc>
                <a:spcPct val="100000"/>
              </a:lnSpc>
              <a:spcBef>
                <a:spcPts val="25"/>
              </a:spcBef>
            </a:pPr>
            <a:r>
              <a:rPr sz="1800" spc="-10" dirty="0">
                <a:solidFill>
                  <a:srgbClr val="FF0000"/>
                </a:solidFill>
              </a:rPr>
              <a:t>-</a:t>
            </a:r>
            <a:r>
              <a:rPr sz="1800" dirty="0">
                <a:solidFill>
                  <a:srgbClr val="FF0000"/>
                </a:solidFill>
              </a:rPr>
              <a:t>basis</a:t>
            </a:r>
            <a:r>
              <a:rPr sz="1800" spc="-55" dirty="0">
                <a:solidFill>
                  <a:srgbClr val="FF0000"/>
                </a:solidFill>
              </a:rPr>
              <a:t> </a:t>
            </a:r>
            <a:r>
              <a:rPr sz="1800" dirty="0">
                <a:solidFill>
                  <a:srgbClr val="FF0000"/>
                </a:solidFill>
              </a:rPr>
              <a:t>for</a:t>
            </a:r>
            <a:r>
              <a:rPr sz="1800" spc="-25" dirty="0">
                <a:solidFill>
                  <a:srgbClr val="FF0000"/>
                </a:solidFill>
              </a:rPr>
              <a:t> </a:t>
            </a:r>
            <a:r>
              <a:rPr sz="1800" dirty="0">
                <a:solidFill>
                  <a:srgbClr val="FF0000"/>
                </a:solidFill>
              </a:rPr>
              <a:t>the</a:t>
            </a:r>
            <a:r>
              <a:rPr sz="1800" spc="-30" dirty="0">
                <a:solidFill>
                  <a:srgbClr val="FF0000"/>
                </a:solidFill>
              </a:rPr>
              <a:t> </a:t>
            </a:r>
            <a:r>
              <a:rPr sz="1800" dirty="0">
                <a:solidFill>
                  <a:srgbClr val="FF0000"/>
                </a:solidFill>
              </a:rPr>
              <a:t>development</a:t>
            </a:r>
            <a:r>
              <a:rPr sz="1800" spc="-45" dirty="0">
                <a:solidFill>
                  <a:srgbClr val="FF0000"/>
                </a:solidFill>
              </a:rPr>
              <a:t> </a:t>
            </a:r>
            <a:r>
              <a:rPr sz="1800" dirty="0">
                <a:solidFill>
                  <a:srgbClr val="FF0000"/>
                </a:solidFill>
              </a:rPr>
              <a:t>of</a:t>
            </a:r>
            <a:r>
              <a:rPr sz="1800" spc="-30" dirty="0">
                <a:solidFill>
                  <a:srgbClr val="FF0000"/>
                </a:solidFill>
              </a:rPr>
              <a:t> </a:t>
            </a:r>
            <a:r>
              <a:rPr sz="1800" dirty="0">
                <a:solidFill>
                  <a:srgbClr val="FF0000"/>
                </a:solidFill>
              </a:rPr>
              <a:t>security</a:t>
            </a:r>
            <a:r>
              <a:rPr sz="1800" spc="-45" dirty="0">
                <a:solidFill>
                  <a:srgbClr val="FF0000"/>
                </a:solidFill>
              </a:rPr>
              <a:t> </a:t>
            </a:r>
            <a:r>
              <a:rPr sz="1800" spc="-10" dirty="0">
                <a:solidFill>
                  <a:srgbClr val="FF0000"/>
                </a:solidFill>
              </a:rPr>
              <a:t>systems</a:t>
            </a:r>
            <a:endParaRPr sz="1800"/>
          </a:p>
        </p:txBody>
      </p:sp>
      <p:grpSp>
        <p:nvGrpSpPr>
          <p:cNvPr id="6" name="object 6"/>
          <p:cNvGrpSpPr/>
          <p:nvPr/>
        </p:nvGrpSpPr>
        <p:grpSpPr>
          <a:xfrm>
            <a:off x="76200" y="0"/>
            <a:ext cx="8594090" cy="5739765"/>
            <a:chOff x="76200" y="0"/>
            <a:chExt cx="8594090" cy="5739765"/>
          </a:xfrm>
        </p:grpSpPr>
        <p:sp>
          <p:nvSpPr>
            <p:cNvPr id="7" name="object 7"/>
            <p:cNvSpPr/>
            <p:nvPr/>
          </p:nvSpPr>
          <p:spPr>
            <a:xfrm>
              <a:off x="490727" y="5303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4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59" y="530351"/>
              <a:ext cx="367284" cy="47396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457200"/>
              <a:ext cx="560832" cy="42214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11708" y="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565404"/>
                  </a:moveTo>
                  <a:lnTo>
                    <a:pt x="0" y="56540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565404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32004" y="53340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4" y="533400"/>
              <a:ext cx="8226552" cy="320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8344" y="1118616"/>
              <a:ext cx="6925056" cy="4620768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831594" y="6046723"/>
            <a:ext cx="58356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Relationship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between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Confidentiality,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Integrity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and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Availability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50594" y="6093967"/>
            <a:ext cx="18999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latin typeface="Times New Roman"/>
                <a:cs typeface="Times New Roman"/>
              </a:rPr>
              <a:t>Add</a:t>
            </a:r>
            <a:r>
              <a:rPr sz="1600" b="1" spc="-2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both</a:t>
            </a:r>
            <a:r>
              <a:rPr sz="1600" b="1" spc="-1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the</a:t>
            </a:r>
            <a:r>
              <a:rPr sz="1600" b="1" spc="-20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number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362455"/>
            <a:ext cx="9144000" cy="4133088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95400"/>
            <a:ext cx="9144000" cy="416814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24400" y="5866384"/>
            <a:ext cx="271145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236345" algn="l"/>
              </a:tabLst>
            </a:pPr>
            <a:r>
              <a:rPr sz="1600" b="1" dirty="0">
                <a:latin typeface="Times New Roman"/>
                <a:cs typeface="Times New Roman"/>
              </a:rPr>
              <a:t>21+18=39</a:t>
            </a:r>
            <a:r>
              <a:rPr sz="1600" b="1" spc="-85" dirty="0">
                <a:latin typeface="Times New Roman"/>
                <a:cs typeface="Times New Roman"/>
              </a:rPr>
              <a:t> </a:t>
            </a:r>
            <a:r>
              <a:rPr sz="1600" b="1" spc="-25" dirty="0">
                <a:latin typeface="Times New Roman"/>
                <a:cs typeface="Times New Roman"/>
              </a:rPr>
              <a:t>so</a:t>
            </a:r>
            <a:r>
              <a:rPr sz="1600" b="1" dirty="0">
                <a:latin typeface="Times New Roman"/>
                <a:cs typeface="Times New Roman"/>
              </a:rPr>
              <a:t>	39</a:t>
            </a:r>
            <a:r>
              <a:rPr sz="1600" b="1" spc="-2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mod</a:t>
            </a:r>
            <a:r>
              <a:rPr sz="1600" b="1" spc="-1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26=</a:t>
            </a:r>
            <a:r>
              <a:rPr sz="1600" b="1" spc="-15" dirty="0">
                <a:latin typeface="Times New Roman"/>
                <a:cs typeface="Times New Roman"/>
              </a:rPr>
              <a:t> </a:t>
            </a:r>
            <a:r>
              <a:rPr sz="1600" b="1" spc="-25" dirty="0">
                <a:latin typeface="Times New Roman"/>
                <a:cs typeface="Times New Roman"/>
              </a:rPr>
              <a:t>13</a:t>
            </a:r>
            <a:endParaRPr sz="1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10" dirty="0">
                <a:latin typeface="Times New Roman"/>
                <a:cs typeface="Times New Roman"/>
              </a:rPr>
              <a:t>13-</a:t>
            </a:r>
            <a:r>
              <a:rPr sz="1600" b="1" dirty="0">
                <a:latin typeface="Times New Roman"/>
                <a:cs typeface="Times New Roman"/>
              </a:rPr>
              <a:t>21=8</a:t>
            </a:r>
            <a:r>
              <a:rPr sz="1600" b="1" spc="-3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so</a:t>
            </a:r>
            <a:r>
              <a:rPr sz="1600" b="1" spc="-1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Plaintext</a:t>
            </a:r>
            <a:r>
              <a:rPr sz="1600" b="1" spc="-1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is</a:t>
            </a:r>
            <a:r>
              <a:rPr sz="1600" b="1" spc="-1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26-</a:t>
            </a:r>
            <a:r>
              <a:rPr sz="1600" b="1" spc="-20" dirty="0">
                <a:latin typeface="Times New Roman"/>
                <a:cs typeface="Times New Roman"/>
              </a:rPr>
              <a:t>8=18</a:t>
            </a:r>
            <a:endParaRPr sz="1600" dirty="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78536"/>
            <a:ext cx="9144000" cy="500786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93444" y="5914745"/>
            <a:ext cx="261112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186180" algn="l"/>
              </a:tabLst>
            </a:pPr>
            <a:r>
              <a:rPr sz="1600" b="1" spc="-10" dirty="0">
                <a:latin typeface="Times New Roman"/>
                <a:cs typeface="Times New Roman"/>
              </a:rPr>
              <a:t>15+17=32so</a:t>
            </a:r>
            <a:r>
              <a:rPr sz="1600" b="1" dirty="0">
                <a:latin typeface="Times New Roman"/>
                <a:cs typeface="Times New Roman"/>
              </a:rPr>
              <a:t>	32</a:t>
            </a:r>
            <a:r>
              <a:rPr sz="1600" b="1" spc="-4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mod 26=</a:t>
            </a:r>
            <a:r>
              <a:rPr sz="1600" b="1" spc="-35" dirty="0">
                <a:latin typeface="Times New Roman"/>
                <a:cs typeface="Times New Roman"/>
              </a:rPr>
              <a:t> </a:t>
            </a:r>
            <a:r>
              <a:rPr sz="1600" b="1" spc="-50" dirty="0">
                <a:latin typeface="Times New Roman"/>
                <a:cs typeface="Times New Roman"/>
              </a:rPr>
              <a:t>6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10" dirty="0">
                <a:latin typeface="Times New Roman"/>
                <a:cs typeface="Times New Roman"/>
              </a:rPr>
              <a:t>6-</a:t>
            </a:r>
            <a:r>
              <a:rPr sz="1600" b="1" dirty="0">
                <a:latin typeface="Times New Roman"/>
                <a:cs typeface="Times New Roman"/>
              </a:rPr>
              <a:t>15=9</a:t>
            </a:r>
            <a:r>
              <a:rPr sz="1600" b="1" spc="-2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so</a:t>
            </a:r>
            <a:r>
              <a:rPr sz="1600" b="1" spc="-3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Plaintext is</a:t>
            </a:r>
            <a:r>
              <a:rPr sz="1600" b="1" spc="-1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26-</a:t>
            </a:r>
            <a:r>
              <a:rPr sz="1600" b="1" spc="-20" dirty="0">
                <a:latin typeface="Times New Roman"/>
                <a:cs typeface="Times New Roman"/>
              </a:rPr>
              <a:t>9=17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2494" y="720978"/>
            <a:ext cx="6160135" cy="610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" algn="ctr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0000"/>
                </a:solidFill>
                <a:latin typeface="Times New Roman"/>
                <a:cs typeface="Times New Roman"/>
              </a:rPr>
              <a:t>Keyless</a:t>
            </a:r>
            <a:r>
              <a:rPr sz="2400" b="1" spc="-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000000"/>
                </a:solidFill>
                <a:latin typeface="Times New Roman"/>
                <a:cs typeface="Times New Roman"/>
              </a:rPr>
              <a:t>Transposition</a:t>
            </a:r>
            <a:r>
              <a:rPr sz="2400" b="1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00"/>
                </a:solidFill>
                <a:latin typeface="Times New Roman"/>
                <a:cs typeface="Times New Roman"/>
              </a:rPr>
              <a:t>Cipher</a:t>
            </a:r>
            <a:endParaRPr sz="24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sz="1400" b="1" dirty="0">
                <a:solidFill>
                  <a:srgbClr val="FF0000"/>
                </a:solidFill>
                <a:latin typeface="Times New Roman"/>
                <a:cs typeface="Times New Roman"/>
              </a:rPr>
              <a:t>(Position</a:t>
            </a:r>
            <a:r>
              <a:rPr sz="1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0000"/>
                </a:solidFill>
                <a:latin typeface="Times New Roman"/>
                <a:cs typeface="Times New Roman"/>
              </a:rPr>
              <a:t>are</a:t>
            </a:r>
            <a:r>
              <a:rPr sz="14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0000"/>
                </a:solidFill>
                <a:latin typeface="Times New Roman"/>
                <a:cs typeface="Times New Roman"/>
              </a:rPr>
              <a:t>going</a:t>
            </a:r>
            <a:r>
              <a:rPr sz="1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14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0000"/>
                </a:solidFill>
                <a:latin typeface="Times New Roman"/>
                <a:cs typeface="Times New Roman"/>
              </a:rPr>
              <a:t>change,</a:t>
            </a:r>
            <a:r>
              <a:rPr sz="14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0000"/>
                </a:solidFill>
                <a:latin typeface="Times New Roman"/>
                <a:cs typeface="Times New Roman"/>
              </a:rPr>
              <a:t>not</a:t>
            </a:r>
            <a:r>
              <a:rPr sz="14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0000"/>
                </a:solidFill>
                <a:latin typeface="Times New Roman"/>
                <a:cs typeface="Times New Roman"/>
              </a:rPr>
              <a:t>alphabets</a:t>
            </a:r>
            <a:r>
              <a:rPr sz="1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0000"/>
                </a:solidFill>
                <a:latin typeface="Times New Roman"/>
                <a:cs typeface="Times New Roman"/>
              </a:rPr>
              <a:t>are</a:t>
            </a:r>
            <a:r>
              <a:rPr sz="14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0000"/>
                </a:solidFill>
                <a:latin typeface="Times New Roman"/>
                <a:cs typeface="Times New Roman"/>
              </a:rPr>
              <a:t>going</a:t>
            </a:r>
            <a:r>
              <a:rPr sz="1400" b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14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0000"/>
                </a:solidFill>
                <a:latin typeface="Times New Roman"/>
                <a:cs typeface="Times New Roman"/>
              </a:rPr>
              <a:t>change</a:t>
            </a:r>
            <a:r>
              <a:rPr sz="14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0000"/>
                </a:solidFill>
                <a:latin typeface="Times New Roman"/>
                <a:cs typeface="Times New Roman"/>
              </a:rPr>
              <a:t>like</a:t>
            </a:r>
            <a:r>
              <a:rPr sz="1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substitution)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spc="-135" dirty="0"/>
              <a:t> </a:t>
            </a:r>
            <a:r>
              <a:rPr dirty="0"/>
              <a:t>transposition</a:t>
            </a:r>
            <a:r>
              <a:rPr spc="-50" dirty="0"/>
              <a:t> </a:t>
            </a:r>
            <a:r>
              <a:rPr dirty="0"/>
              <a:t>cipher</a:t>
            </a:r>
            <a:r>
              <a:rPr spc="-25" dirty="0"/>
              <a:t> </a:t>
            </a:r>
            <a:r>
              <a:rPr dirty="0"/>
              <a:t>does</a:t>
            </a:r>
            <a:r>
              <a:rPr spc="-5" dirty="0"/>
              <a:t> </a:t>
            </a:r>
            <a:r>
              <a:rPr dirty="0"/>
              <a:t>not</a:t>
            </a:r>
            <a:r>
              <a:rPr spc="-20" dirty="0"/>
              <a:t> </a:t>
            </a:r>
            <a:r>
              <a:rPr dirty="0"/>
              <a:t>substitute</a:t>
            </a:r>
            <a:r>
              <a:rPr spc="-40" dirty="0"/>
              <a:t> </a:t>
            </a:r>
            <a:r>
              <a:rPr dirty="0"/>
              <a:t>one</a:t>
            </a:r>
            <a:r>
              <a:rPr spc="-25" dirty="0"/>
              <a:t> </a:t>
            </a:r>
            <a:r>
              <a:rPr dirty="0"/>
              <a:t>symbol</a:t>
            </a:r>
            <a:r>
              <a:rPr spc="5" dirty="0"/>
              <a:t> </a:t>
            </a:r>
            <a:r>
              <a:rPr dirty="0"/>
              <a:t>for</a:t>
            </a:r>
            <a:r>
              <a:rPr spc="-5" dirty="0"/>
              <a:t> </a:t>
            </a:r>
            <a:r>
              <a:rPr spc="-10" dirty="0"/>
              <a:t>another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instead</a:t>
            </a:r>
            <a:r>
              <a:rPr spc="-35" dirty="0"/>
              <a:t> </a:t>
            </a:r>
            <a:r>
              <a:rPr dirty="0"/>
              <a:t>it</a:t>
            </a:r>
            <a:r>
              <a:rPr spc="-20" dirty="0"/>
              <a:t> </a:t>
            </a:r>
            <a:r>
              <a:rPr b="1" i="1" dirty="0">
                <a:latin typeface="Times New Roman"/>
                <a:cs typeface="Times New Roman"/>
              </a:rPr>
              <a:t>changes</a:t>
            </a:r>
            <a:r>
              <a:rPr b="1" i="1" spc="-15" dirty="0">
                <a:latin typeface="Times New Roman"/>
                <a:cs typeface="Times New Roman"/>
              </a:rPr>
              <a:t> </a:t>
            </a:r>
            <a:r>
              <a:rPr b="1" i="1" dirty="0">
                <a:latin typeface="Times New Roman"/>
                <a:cs typeface="Times New Roman"/>
              </a:rPr>
              <a:t>the</a:t>
            </a:r>
            <a:r>
              <a:rPr b="1" i="1" spc="-25" dirty="0">
                <a:latin typeface="Times New Roman"/>
                <a:cs typeface="Times New Roman"/>
              </a:rPr>
              <a:t> </a:t>
            </a:r>
            <a:r>
              <a:rPr b="1" i="1" dirty="0">
                <a:latin typeface="Times New Roman"/>
                <a:cs typeface="Times New Roman"/>
              </a:rPr>
              <a:t>location</a:t>
            </a:r>
            <a:r>
              <a:rPr b="1" i="1" spc="-40" dirty="0">
                <a:latin typeface="Times New Roman"/>
                <a:cs typeface="Times New Roman"/>
              </a:rPr>
              <a:t> </a:t>
            </a:r>
            <a:r>
              <a:rPr b="1" i="1" dirty="0">
                <a:latin typeface="Times New Roman"/>
                <a:cs typeface="Times New Roman"/>
              </a:rPr>
              <a:t>of</a:t>
            </a:r>
            <a:r>
              <a:rPr b="1" i="1" spc="-10" dirty="0">
                <a:latin typeface="Times New Roman"/>
                <a:cs typeface="Times New Roman"/>
              </a:rPr>
              <a:t> </a:t>
            </a:r>
            <a:r>
              <a:rPr b="1" i="1" dirty="0">
                <a:latin typeface="Times New Roman"/>
                <a:cs typeface="Times New Roman"/>
              </a:rPr>
              <a:t>the</a:t>
            </a:r>
            <a:r>
              <a:rPr b="1" i="1" spc="-30" dirty="0">
                <a:latin typeface="Times New Roman"/>
                <a:cs typeface="Times New Roman"/>
              </a:rPr>
              <a:t> </a:t>
            </a:r>
            <a:r>
              <a:rPr b="1" i="1" spc="-10" dirty="0">
                <a:latin typeface="Times New Roman"/>
                <a:cs typeface="Times New Roman"/>
              </a:rPr>
              <a:t>symbols.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b="1" i="1" spc="-10" dirty="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spcBef>
                <a:spcPts val="5"/>
              </a:spcBef>
              <a:buAutoNum type="arabicParenR"/>
              <a:tabLst>
                <a:tab pos="469265" algn="l"/>
              </a:tabLst>
            </a:pPr>
            <a:r>
              <a:rPr b="1" dirty="0">
                <a:latin typeface="Times New Roman"/>
                <a:cs typeface="Times New Roman"/>
              </a:rPr>
              <a:t>Keyless</a:t>
            </a:r>
            <a:r>
              <a:rPr b="1" spc="-120" dirty="0">
                <a:latin typeface="Times New Roman"/>
                <a:cs typeface="Times New Roman"/>
              </a:rPr>
              <a:t> </a:t>
            </a:r>
            <a:r>
              <a:rPr b="1" spc="-10" dirty="0">
                <a:latin typeface="Times New Roman"/>
                <a:cs typeface="Times New Roman"/>
              </a:rPr>
              <a:t>Transposition</a:t>
            </a:r>
            <a:r>
              <a:rPr b="1" spc="-60" dirty="0">
                <a:latin typeface="Times New Roman"/>
                <a:cs typeface="Times New Roman"/>
              </a:rPr>
              <a:t> </a:t>
            </a:r>
            <a:r>
              <a:rPr b="1" spc="-10" dirty="0">
                <a:latin typeface="Times New Roman"/>
                <a:cs typeface="Times New Roman"/>
              </a:rPr>
              <a:t>Cipher:</a:t>
            </a:r>
          </a:p>
          <a:p>
            <a:pPr>
              <a:lnSpc>
                <a:spcPct val="100000"/>
              </a:lnSpc>
              <a:spcBef>
                <a:spcPts val="120"/>
              </a:spcBef>
              <a:buFont typeface="Times New Roman"/>
              <a:buAutoNum type="arabicParenR"/>
            </a:pPr>
            <a:endParaRPr b="1" spc="-10" dirty="0">
              <a:latin typeface="Times New Roman"/>
              <a:cs typeface="Times New Roman"/>
            </a:endParaRPr>
          </a:p>
          <a:p>
            <a:pPr marL="469900" marR="45720">
              <a:lnSpc>
                <a:spcPct val="100000"/>
              </a:lnSpc>
            </a:pPr>
            <a:r>
              <a:rPr dirty="0"/>
              <a:t>In this</a:t>
            </a:r>
            <a:r>
              <a:rPr spc="-25" dirty="0"/>
              <a:t> </a:t>
            </a:r>
            <a:r>
              <a:rPr dirty="0"/>
              <a:t>cipher</a:t>
            </a:r>
            <a:r>
              <a:rPr spc="-20" dirty="0"/>
              <a:t> </a:t>
            </a:r>
            <a:r>
              <a:rPr dirty="0"/>
              <a:t>technique,</a:t>
            </a:r>
            <a:r>
              <a:rPr spc="-30" dirty="0"/>
              <a:t> </a:t>
            </a:r>
            <a:r>
              <a:rPr dirty="0"/>
              <a:t>the</a:t>
            </a:r>
            <a:r>
              <a:rPr spc="-5" dirty="0"/>
              <a:t> </a:t>
            </a:r>
            <a:r>
              <a:rPr dirty="0"/>
              <a:t>message is</a:t>
            </a:r>
            <a:r>
              <a:rPr spc="-5" dirty="0"/>
              <a:t> </a:t>
            </a:r>
            <a:r>
              <a:rPr dirty="0"/>
              <a:t>converted</a:t>
            </a:r>
            <a:r>
              <a:rPr spc="-20" dirty="0"/>
              <a:t> </a:t>
            </a:r>
            <a:r>
              <a:rPr dirty="0"/>
              <a:t>to</a:t>
            </a:r>
            <a:r>
              <a:rPr spc="-10" dirty="0"/>
              <a:t> ciphertext </a:t>
            </a:r>
            <a:r>
              <a:rPr dirty="0"/>
              <a:t>by</a:t>
            </a:r>
            <a:r>
              <a:rPr spc="-10" dirty="0"/>
              <a:t> </a:t>
            </a:r>
            <a:r>
              <a:rPr dirty="0"/>
              <a:t>either</a:t>
            </a:r>
            <a:r>
              <a:rPr spc="-25" dirty="0"/>
              <a:t> </a:t>
            </a:r>
            <a:r>
              <a:rPr dirty="0"/>
              <a:t>of</a:t>
            </a:r>
            <a:r>
              <a:rPr spc="5" dirty="0"/>
              <a:t> </a:t>
            </a:r>
            <a:r>
              <a:rPr dirty="0"/>
              <a:t>two permutation</a:t>
            </a:r>
            <a:r>
              <a:rPr spc="-35" dirty="0"/>
              <a:t> </a:t>
            </a:r>
            <a:r>
              <a:rPr spc="-10" dirty="0"/>
              <a:t>techniques:</a:t>
            </a: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pc="-10" dirty="0"/>
          </a:p>
          <a:p>
            <a:pPr marL="12700" marR="5080" lvl="1" indent="281305">
              <a:lnSpc>
                <a:spcPct val="100000"/>
              </a:lnSpc>
              <a:buAutoNum type="alphaLcPeriod"/>
              <a:tabLst>
                <a:tab pos="294005" algn="l"/>
              </a:tabLst>
            </a:pPr>
            <a:r>
              <a:rPr sz="2400" spc="-10" dirty="0">
                <a:latin typeface="Times New Roman"/>
                <a:cs typeface="Times New Roman"/>
              </a:rPr>
              <a:t>Text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written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into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table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b="1" spc="-35" dirty="0">
                <a:latin typeface="Times New Roman"/>
                <a:cs typeface="Times New Roman"/>
              </a:rPr>
              <a:t>row-</a:t>
            </a:r>
            <a:r>
              <a:rPr sz="2400" b="1" spc="-20" dirty="0">
                <a:latin typeface="Times New Roman"/>
                <a:cs typeface="Times New Roman"/>
              </a:rPr>
              <a:t>by-</a:t>
            </a:r>
            <a:r>
              <a:rPr sz="2400" b="1" dirty="0">
                <a:latin typeface="Times New Roman"/>
                <a:cs typeface="Times New Roman"/>
              </a:rPr>
              <a:t>row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and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is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then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transmitted column-</a:t>
            </a:r>
            <a:r>
              <a:rPr sz="2400" b="1" spc="-20" dirty="0">
                <a:latin typeface="Times New Roman"/>
                <a:cs typeface="Times New Roman"/>
              </a:rPr>
              <a:t>by-</a:t>
            </a:r>
            <a:r>
              <a:rPr sz="2400" b="1" spc="-10" dirty="0">
                <a:latin typeface="Times New Roman"/>
                <a:cs typeface="Times New Roman"/>
              </a:rPr>
              <a:t>column.</a:t>
            </a:r>
            <a:endParaRPr sz="24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120"/>
              </a:spcBef>
              <a:buFont typeface="Times New Roman"/>
              <a:buAutoNum type="alphaLcPeriod"/>
            </a:pPr>
            <a:endParaRPr sz="2400">
              <a:latin typeface="Times New Roman"/>
              <a:cs typeface="Times New Roman"/>
            </a:endParaRPr>
          </a:p>
          <a:p>
            <a:pPr marL="310515" lvl="1" indent="-297815">
              <a:lnSpc>
                <a:spcPct val="100000"/>
              </a:lnSpc>
              <a:buAutoNum type="alphaLcPeriod"/>
              <a:tabLst>
                <a:tab pos="310515" algn="l"/>
              </a:tabLst>
            </a:pPr>
            <a:r>
              <a:rPr sz="2400" spc="-20" dirty="0">
                <a:latin typeface="Times New Roman"/>
                <a:cs typeface="Times New Roman"/>
              </a:rPr>
              <a:t>Text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written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into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table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column-</a:t>
            </a:r>
            <a:r>
              <a:rPr sz="2400" b="1" spc="-10" dirty="0">
                <a:latin typeface="Times New Roman"/>
                <a:cs typeface="Times New Roman"/>
              </a:rPr>
              <a:t>by-</a:t>
            </a:r>
            <a:r>
              <a:rPr sz="2400" b="1" dirty="0">
                <a:latin typeface="Times New Roman"/>
                <a:cs typeface="Times New Roman"/>
              </a:rPr>
              <a:t>column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and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is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Times New Roman"/>
                <a:cs typeface="Times New Roman"/>
              </a:rPr>
              <a:t>then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b="1" dirty="0">
                <a:latin typeface="Times New Roman"/>
                <a:cs typeface="Times New Roman"/>
              </a:rPr>
              <a:t>transmitted</a:t>
            </a:r>
            <a:r>
              <a:rPr b="1" spc="-40" dirty="0">
                <a:latin typeface="Times New Roman"/>
                <a:cs typeface="Times New Roman"/>
              </a:rPr>
              <a:t> </a:t>
            </a:r>
            <a:r>
              <a:rPr b="1" spc="-30" dirty="0">
                <a:latin typeface="Times New Roman"/>
                <a:cs typeface="Times New Roman"/>
              </a:rPr>
              <a:t>row-</a:t>
            </a:r>
            <a:r>
              <a:rPr b="1" spc="-20" dirty="0">
                <a:latin typeface="Times New Roman"/>
                <a:cs typeface="Times New Roman"/>
              </a:rPr>
              <a:t>by-row.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22575" y="5927852"/>
            <a:ext cx="39966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Size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of</a:t>
            </a:r>
            <a:r>
              <a:rPr sz="1200" b="1" spc="-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rectangle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decided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by sender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as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well</a:t>
            </a:r>
            <a:r>
              <a:rPr sz="1200" b="1" spc="-4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as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receiver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685800"/>
            <a:ext cx="7467600" cy="4210812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457200"/>
            <a:ext cx="8039100" cy="5462016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61809" y="6385052"/>
            <a:ext cx="10509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Random </a:t>
            </a:r>
            <a:r>
              <a:rPr sz="1200" b="1" spc="-10" dirty="0">
                <a:latin typeface="Arial"/>
                <a:cs typeface="Arial"/>
              </a:rPr>
              <a:t>letter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4172" y="676655"/>
            <a:ext cx="7915656" cy="55046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898775" y="6613652"/>
            <a:ext cx="957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Random </a:t>
            </a:r>
            <a:r>
              <a:rPr sz="1200" b="1" spc="-25" dirty="0">
                <a:latin typeface="Arial"/>
                <a:cs typeface="Arial"/>
              </a:rPr>
              <a:t>Key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304800"/>
            <a:ext cx="3962400" cy="586282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67200" y="304800"/>
            <a:ext cx="4724400" cy="5862828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0"/>
            <a:ext cx="8594090" cy="1053465"/>
            <a:chOff x="76200" y="0"/>
            <a:chExt cx="8594090" cy="1053465"/>
          </a:xfrm>
        </p:grpSpPr>
        <p:sp>
          <p:nvSpPr>
            <p:cNvPr id="3" name="object 3"/>
            <p:cNvSpPr/>
            <p:nvPr/>
          </p:nvSpPr>
          <p:spPr>
            <a:xfrm>
              <a:off x="367284" y="108204"/>
              <a:ext cx="382905" cy="474345"/>
            </a:xfrm>
            <a:custGeom>
              <a:avLst/>
              <a:gdLst/>
              <a:ahLst/>
              <a:cxnLst/>
              <a:rect l="l" t="t" r="r" b="b"/>
              <a:pathLst>
                <a:path w="382905" h="474345">
                  <a:moveTo>
                    <a:pt x="0" y="473963"/>
                  </a:moveTo>
                  <a:lnTo>
                    <a:pt x="382523" y="473963"/>
                  </a:lnTo>
                  <a:lnTo>
                    <a:pt x="382523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808" y="108204"/>
              <a:ext cx="327660" cy="4739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90727" y="5303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4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59" y="530351"/>
              <a:ext cx="367284" cy="4739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457200"/>
              <a:ext cx="560832" cy="4221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11708" y="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565404"/>
                  </a:moveTo>
                  <a:lnTo>
                    <a:pt x="0" y="56540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565404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32004" y="53340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4" y="533400"/>
              <a:ext cx="8226552" cy="3200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295" rIns="0" bIns="0" rtlCol="0">
            <a:spAutoFit/>
          </a:bodyPr>
          <a:lstStyle/>
          <a:p>
            <a:pPr marL="86995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What</a:t>
            </a:r>
            <a:r>
              <a:rPr sz="2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28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Steganography?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91411" y="1050036"/>
            <a:ext cx="6362699" cy="4512564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4780" y="318081"/>
            <a:ext cx="7737719" cy="341876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7058" y="4038600"/>
            <a:ext cx="7288741" cy="246278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7284" y="108204"/>
            <a:ext cx="8522335" cy="1051560"/>
            <a:chOff x="367284" y="108204"/>
            <a:chExt cx="8522335" cy="1051560"/>
          </a:xfrm>
        </p:grpSpPr>
        <p:sp>
          <p:nvSpPr>
            <p:cNvPr id="3" name="object 3"/>
            <p:cNvSpPr/>
            <p:nvPr/>
          </p:nvSpPr>
          <p:spPr>
            <a:xfrm>
              <a:off x="367284" y="108204"/>
              <a:ext cx="381000" cy="474345"/>
            </a:xfrm>
            <a:custGeom>
              <a:avLst/>
              <a:gdLst/>
              <a:ahLst/>
              <a:cxnLst/>
              <a:rect l="l" t="t" r="r" b="b"/>
              <a:pathLst>
                <a:path w="381000" h="474345">
                  <a:moveTo>
                    <a:pt x="0" y="473963"/>
                  </a:moveTo>
                  <a:lnTo>
                    <a:pt x="381000" y="473963"/>
                  </a:lnTo>
                  <a:lnTo>
                    <a:pt x="381000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8284" y="108204"/>
              <a:ext cx="8141208" cy="105156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/>
          <a:p>
            <a:pPr marL="158623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40C28"/>
                </a:solidFill>
              </a:rPr>
              <a:t>Confidentiality,</a:t>
            </a:r>
            <a:r>
              <a:rPr sz="2400" spc="-105" dirty="0">
                <a:solidFill>
                  <a:srgbClr val="040C28"/>
                </a:solidFill>
              </a:rPr>
              <a:t> </a:t>
            </a:r>
            <a:r>
              <a:rPr sz="2400" spc="-10" dirty="0">
                <a:solidFill>
                  <a:srgbClr val="040C28"/>
                </a:solidFill>
              </a:rPr>
              <a:t>Integrity,</a:t>
            </a:r>
            <a:r>
              <a:rPr sz="2400" spc="-75" dirty="0">
                <a:solidFill>
                  <a:srgbClr val="040C28"/>
                </a:solidFill>
              </a:rPr>
              <a:t> </a:t>
            </a:r>
            <a:r>
              <a:rPr sz="2400" dirty="0">
                <a:solidFill>
                  <a:srgbClr val="040C28"/>
                </a:solidFill>
              </a:rPr>
              <a:t>and</a:t>
            </a:r>
            <a:r>
              <a:rPr sz="2400" spc="-150" dirty="0">
                <a:solidFill>
                  <a:srgbClr val="040C28"/>
                </a:solidFill>
              </a:rPr>
              <a:t> </a:t>
            </a:r>
            <a:r>
              <a:rPr sz="2400" spc="-10" dirty="0">
                <a:solidFill>
                  <a:srgbClr val="040C28"/>
                </a:solidFill>
              </a:rPr>
              <a:t>Availability</a:t>
            </a:r>
            <a:r>
              <a:rPr sz="2400" spc="-80" dirty="0">
                <a:solidFill>
                  <a:srgbClr val="040C28"/>
                </a:solidFill>
              </a:rPr>
              <a:t> </a:t>
            </a:r>
            <a:r>
              <a:rPr sz="2400" spc="-10" dirty="0">
                <a:solidFill>
                  <a:srgbClr val="040C28"/>
                </a:solidFill>
              </a:rPr>
              <a:t>(CIA)</a:t>
            </a:r>
            <a:endParaRPr sz="2400"/>
          </a:p>
          <a:p>
            <a:pPr marL="4267200">
              <a:lnSpc>
                <a:spcPct val="100000"/>
              </a:lnSpc>
              <a:spcBef>
                <a:spcPts val="25"/>
              </a:spcBef>
            </a:pPr>
            <a:r>
              <a:rPr sz="1800" spc="-10" dirty="0">
                <a:solidFill>
                  <a:srgbClr val="FF0000"/>
                </a:solidFill>
              </a:rPr>
              <a:t>-</a:t>
            </a:r>
            <a:r>
              <a:rPr sz="1800" dirty="0">
                <a:solidFill>
                  <a:srgbClr val="FF0000"/>
                </a:solidFill>
              </a:rPr>
              <a:t>basis</a:t>
            </a:r>
            <a:r>
              <a:rPr sz="1800" spc="-55" dirty="0">
                <a:solidFill>
                  <a:srgbClr val="FF0000"/>
                </a:solidFill>
              </a:rPr>
              <a:t> </a:t>
            </a:r>
            <a:r>
              <a:rPr sz="1800" dirty="0">
                <a:solidFill>
                  <a:srgbClr val="FF0000"/>
                </a:solidFill>
              </a:rPr>
              <a:t>for</a:t>
            </a:r>
            <a:r>
              <a:rPr sz="1800" spc="-25" dirty="0">
                <a:solidFill>
                  <a:srgbClr val="FF0000"/>
                </a:solidFill>
              </a:rPr>
              <a:t> </a:t>
            </a:r>
            <a:r>
              <a:rPr sz="1800" dirty="0">
                <a:solidFill>
                  <a:srgbClr val="FF0000"/>
                </a:solidFill>
              </a:rPr>
              <a:t>the</a:t>
            </a:r>
            <a:r>
              <a:rPr sz="1800" spc="-30" dirty="0">
                <a:solidFill>
                  <a:srgbClr val="FF0000"/>
                </a:solidFill>
              </a:rPr>
              <a:t> </a:t>
            </a:r>
            <a:r>
              <a:rPr sz="1800" dirty="0">
                <a:solidFill>
                  <a:srgbClr val="FF0000"/>
                </a:solidFill>
              </a:rPr>
              <a:t>development</a:t>
            </a:r>
            <a:r>
              <a:rPr sz="1800" spc="-45" dirty="0">
                <a:solidFill>
                  <a:srgbClr val="FF0000"/>
                </a:solidFill>
              </a:rPr>
              <a:t> </a:t>
            </a:r>
            <a:r>
              <a:rPr sz="1800" dirty="0">
                <a:solidFill>
                  <a:srgbClr val="FF0000"/>
                </a:solidFill>
              </a:rPr>
              <a:t>of</a:t>
            </a:r>
            <a:r>
              <a:rPr sz="1800" spc="-30" dirty="0">
                <a:solidFill>
                  <a:srgbClr val="FF0000"/>
                </a:solidFill>
              </a:rPr>
              <a:t> </a:t>
            </a:r>
            <a:r>
              <a:rPr sz="1800" dirty="0">
                <a:solidFill>
                  <a:srgbClr val="FF0000"/>
                </a:solidFill>
              </a:rPr>
              <a:t>security</a:t>
            </a:r>
            <a:r>
              <a:rPr sz="1800" spc="-45" dirty="0">
                <a:solidFill>
                  <a:srgbClr val="FF0000"/>
                </a:solidFill>
              </a:rPr>
              <a:t> </a:t>
            </a:r>
            <a:r>
              <a:rPr sz="1800" spc="-10" dirty="0">
                <a:solidFill>
                  <a:srgbClr val="FF0000"/>
                </a:solidFill>
              </a:rPr>
              <a:t>systems</a:t>
            </a:r>
            <a:endParaRPr sz="1800"/>
          </a:p>
        </p:txBody>
      </p:sp>
      <p:grpSp>
        <p:nvGrpSpPr>
          <p:cNvPr id="6" name="object 6"/>
          <p:cNvGrpSpPr/>
          <p:nvPr/>
        </p:nvGrpSpPr>
        <p:grpSpPr>
          <a:xfrm>
            <a:off x="76200" y="0"/>
            <a:ext cx="8594090" cy="1053465"/>
            <a:chOff x="76200" y="0"/>
            <a:chExt cx="8594090" cy="1053465"/>
          </a:xfrm>
        </p:grpSpPr>
        <p:sp>
          <p:nvSpPr>
            <p:cNvPr id="7" name="object 7"/>
            <p:cNvSpPr/>
            <p:nvPr/>
          </p:nvSpPr>
          <p:spPr>
            <a:xfrm>
              <a:off x="490727" y="530351"/>
              <a:ext cx="370840" cy="474345"/>
            </a:xfrm>
            <a:custGeom>
              <a:avLst/>
              <a:gdLst/>
              <a:ahLst/>
              <a:cxnLst/>
              <a:rect l="l" t="t" r="r" b="b"/>
              <a:pathLst>
                <a:path w="370840" h="474344">
                  <a:moveTo>
                    <a:pt x="0" y="473963"/>
                  </a:moveTo>
                  <a:lnTo>
                    <a:pt x="370331" y="4739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59" y="530351"/>
              <a:ext cx="367284" cy="47396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457200"/>
              <a:ext cx="560832" cy="42214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11708" y="0"/>
              <a:ext cx="32384" cy="1053465"/>
            </a:xfrm>
            <a:custGeom>
              <a:avLst/>
              <a:gdLst/>
              <a:ahLst/>
              <a:cxnLst/>
              <a:rect l="l" t="t" r="r" b="b"/>
              <a:pathLst>
                <a:path w="32384" h="1053465">
                  <a:moveTo>
                    <a:pt x="32004" y="565404"/>
                  </a:moveTo>
                  <a:lnTo>
                    <a:pt x="0" y="565404"/>
                  </a:lnTo>
                  <a:lnTo>
                    <a:pt x="0" y="1053084"/>
                  </a:lnTo>
                  <a:lnTo>
                    <a:pt x="32004" y="1053084"/>
                  </a:lnTo>
                  <a:lnTo>
                    <a:pt x="32004" y="565404"/>
                  </a:lnTo>
                  <a:close/>
                </a:path>
                <a:path w="32384" h="1053465">
                  <a:moveTo>
                    <a:pt x="32004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32004" y="53340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84" y="533400"/>
              <a:ext cx="8226552" cy="32003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7116" y="1426463"/>
            <a:ext cx="8049768" cy="4974336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18744"/>
            <a:ext cx="9144000" cy="899160"/>
            <a:chOff x="0" y="618744"/>
            <a:chExt cx="9144000" cy="899160"/>
          </a:xfrm>
        </p:grpSpPr>
        <p:sp>
          <p:nvSpPr>
            <p:cNvPr id="3" name="object 3"/>
            <p:cNvSpPr/>
            <p:nvPr/>
          </p:nvSpPr>
          <p:spPr>
            <a:xfrm>
              <a:off x="0" y="652272"/>
              <a:ext cx="9144000" cy="736600"/>
            </a:xfrm>
            <a:custGeom>
              <a:avLst/>
              <a:gdLst/>
              <a:ahLst/>
              <a:cxnLst/>
              <a:rect l="l" t="t" r="r" b="b"/>
              <a:pathLst>
                <a:path w="9144000" h="736600">
                  <a:moveTo>
                    <a:pt x="9144000" y="0"/>
                  </a:moveTo>
                  <a:lnTo>
                    <a:pt x="0" y="0"/>
                  </a:lnTo>
                  <a:lnTo>
                    <a:pt x="0" y="736091"/>
                  </a:lnTo>
                  <a:lnTo>
                    <a:pt x="9144000" y="736091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94204" y="618744"/>
              <a:ext cx="4483608" cy="89916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33598" y="721613"/>
            <a:ext cx="39751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>
                <a:solidFill>
                  <a:srgbClr val="FFFFFF"/>
                </a:solidFill>
              </a:rPr>
              <a:t>Types</a:t>
            </a:r>
            <a:r>
              <a:rPr spc="-9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of</a:t>
            </a:r>
            <a:r>
              <a:rPr spc="-80" dirty="0">
                <a:solidFill>
                  <a:srgbClr val="FFFFFF"/>
                </a:solidFill>
              </a:rPr>
              <a:t> </a:t>
            </a:r>
            <a:r>
              <a:rPr spc="-10" dirty="0">
                <a:solidFill>
                  <a:srgbClr val="FFFFFF"/>
                </a:solidFill>
              </a:rPr>
              <a:t>Steganography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3108" y="1786127"/>
            <a:ext cx="8177783" cy="4171188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228600"/>
            <a:ext cx="7848443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5435" rIns="0" bIns="0" rtlCol="0">
            <a:spAutoFit/>
          </a:bodyPr>
          <a:lstStyle/>
          <a:p>
            <a:pPr marL="2028825">
              <a:lnSpc>
                <a:spcPct val="100000"/>
              </a:lnSpc>
              <a:spcBef>
                <a:spcPts val="105"/>
              </a:spcBef>
            </a:pPr>
            <a:r>
              <a:rPr b="1" dirty="0">
                <a:solidFill>
                  <a:srgbClr val="000000"/>
                </a:solidFill>
                <a:latin typeface="Times New Roman"/>
                <a:cs typeface="Times New Roman"/>
              </a:rPr>
              <a:t>Application</a:t>
            </a:r>
            <a:r>
              <a:rPr b="1" spc="-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1" dirty="0">
                <a:solidFill>
                  <a:srgbClr val="000000"/>
                </a:solidFill>
                <a:latin typeface="Times New Roman"/>
                <a:cs typeface="Times New Roman"/>
              </a:rPr>
              <a:t>of</a:t>
            </a:r>
            <a:r>
              <a:rPr b="1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1" spc="-10" dirty="0">
                <a:solidFill>
                  <a:srgbClr val="000000"/>
                </a:solidFill>
                <a:latin typeface="Times New Roman"/>
                <a:cs typeface="Times New Roman"/>
              </a:rPr>
              <a:t>Steganography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1066800"/>
            <a:ext cx="7772400" cy="5334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58290">
              <a:lnSpc>
                <a:spcPct val="100000"/>
              </a:lnSpc>
              <a:spcBef>
                <a:spcPts val="105"/>
              </a:spcBef>
            </a:pPr>
            <a:r>
              <a:rPr dirty="0"/>
              <a:t>Steganography</a:t>
            </a:r>
            <a:r>
              <a:rPr spc="-130" dirty="0"/>
              <a:t> </a:t>
            </a:r>
            <a:r>
              <a:rPr dirty="0"/>
              <a:t>Vs.</a:t>
            </a:r>
            <a:r>
              <a:rPr spc="-30" dirty="0"/>
              <a:t> </a:t>
            </a:r>
            <a:r>
              <a:rPr spc="-10" dirty="0"/>
              <a:t>Cryptography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" y="533398"/>
            <a:ext cx="9005335" cy="62018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6005" rIns="0" bIns="0" rtlCol="0">
            <a:spAutoFit/>
          </a:bodyPr>
          <a:lstStyle/>
          <a:p>
            <a:pPr marL="692785">
              <a:lnSpc>
                <a:spcPct val="100000"/>
              </a:lnSpc>
              <a:spcBef>
                <a:spcPts val="105"/>
              </a:spcBef>
            </a:pPr>
            <a:r>
              <a:rPr b="1" spc="-20" dirty="0">
                <a:solidFill>
                  <a:srgbClr val="000000"/>
                </a:solidFill>
                <a:latin typeface="Times New Roman"/>
                <a:cs typeface="Times New Roman"/>
              </a:rPr>
              <a:t>Vulnerabilities,</a:t>
            </a:r>
            <a:r>
              <a:rPr b="1" spc="-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1" spc="-20" dirty="0">
                <a:solidFill>
                  <a:srgbClr val="000000"/>
                </a:solidFill>
                <a:latin typeface="Times New Roman"/>
                <a:cs typeface="Times New Roman"/>
              </a:rPr>
              <a:t>Threats,</a:t>
            </a:r>
            <a:r>
              <a:rPr b="1" spc="-1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1" dirty="0">
                <a:solidFill>
                  <a:srgbClr val="000000"/>
                </a:solidFill>
                <a:latin typeface="Times New Roman"/>
                <a:cs typeface="Times New Roman"/>
              </a:rPr>
              <a:t>Attacks,</a:t>
            </a:r>
            <a:r>
              <a:rPr b="1" spc="-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1" spc="-10" dirty="0">
                <a:solidFill>
                  <a:srgbClr val="000000"/>
                </a:solidFill>
                <a:latin typeface="Times New Roman"/>
                <a:cs typeface="Times New Roman"/>
              </a:rPr>
              <a:t>Controls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2684" y="1428710"/>
            <a:ext cx="8329295" cy="489077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85"/>
              </a:spcBef>
              <a:buClr>
                <a:srgbClr val="3333CC"/>
              </a:buClr>
              <a:buSzPct val="60416"/>
              <a:buFont typeface="Wingdings"/>
              <a:buChar char=""/>
              <a:tabLst>
                <a:tab pos="355600" algn="l"/>
              </a:tabLst>
            </a:pPr>
            <a:r>
              <a:rPr sz="24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Vulnerability</a:t>
            </a:r>
            <a:r>
              <a:rPr sz="2400" b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is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weakness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in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the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security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system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ts val="2740"/>
              </a:lnSpc>
              <a:spcBef>
                <a:spcPts val="285"/>
              </a:spcBef>
              <a:buClr>
                <a:srgbClr val="FF0000"/>
              </a:buClr>
              <a:buSzPct val="54166"/>
              <a:buFont typeface="Wingdings"/>
              <a:buChar char=""/>
              <a:tabLst>
                <a:tab pos="756285" algn="l"/>
              </a:tabLst>
            </a:pPr>
            <a:r>
              <a:rPr sz="2400" b="1" dirty="0">
                <a:latin typeface="Times New Roman"/>
                <a:cs typeface="Times New Roman"/>
              </a:rPr>
              <a:t>(i.e.,</a:t>
            </a:r>
            <a:r>
              <a:rPr sz="2400" b="1" spc="-5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in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procedures,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design,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or</a:t>
            </a:r>
            <a:r>
              <a:rPr sz="2400" b="1" spc="-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implementation),</a:t>
            </a:r>
            <a:r>
              <a:rPr sz="2400" b="1" spc="-5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that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might</a:t>
            </a:r>
            <a:endParaRPr sz="2400">
              <a:latin typeface="Times New Roman"/>
              <a:cs typeface="Times New Roman"/>
            </a:endParaRPr>
          </a:p>
          <a:p>
            <a:pPr marL="756285">
              <a:lnSpc>
                <a:spcPts val="2740"/>
              </a:lnSpc>
            </a:pPr>
            <a:r>
              <a:rPr sz="2400" b="1" dirty="0">
                <a:latin typeface="Times New Roman"/>
                <a:cs typeface="Times New Roman"/>
              </a:rPr>
              <a:t>be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exploited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to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cause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loss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or</a:t>
            </a:r>
            <a:r>
              <a:rPr sz="2400" b="1" spc="-7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harm.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95"/>
              </a:spcBef>
            </a:pP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ts val="2735"/>
              </a:lnSpc>
              <a:spcBef>
                <a:spcPts val="5"/>
              </a:spcBef>
              <a:buClr>
                <a:srgbClr val="3333CC"/>
              </a:buClr>
              <a:buSzPct val="60416"/>
              <a:buFont typeface="Wingdings"/>
              <a:buChar char=""/>
              <a:tabLst>
                <a:tab pos="355600" algn="l"/>
              </a:tabLst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Threat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to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computing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system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is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set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circumstances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Times New Roman"/>
                <a:cs typeface="Times New Roman"/>
              </a:rPr>
              <a:t>that</a:t>
            </a:r>
            <a:endParaRPr sz="2400">
              <a:latin typeface="Times New Roman"/>
              <a:cs typeface="Times New Roman"/>
            </a:endParaRPr>
          </a:p>
          <a:p>
            <a:pPr marL="355600">
              <a:lnSpc>
                <a:spcPts val="2735"/>
              </a:lnSpc>
            </a:pPr>
            <a:r>
              <a:rPr sz="2400" b="1" dirty="0">
                <a:latin typeface="Times New Roman"/>
                <a:cs typeface="Times New Roman"/>
              </a:rPr>
              <a:t>has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the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potential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to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cause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loss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or</a:t>
            </a:r>
            <a:r>
              <a:rPr sz="2400" b="1" spc="-8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harm.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85"/>
              </a:spcBef>
              <a:buClr>
                <a:srgbClr val="FF0000"/>
              </a:buClr>
              <a:buSzPct val="54166"/>
              <a:buFont typeface="Wingdings"/>
              <a:buChar char=""/>
              <a:tabLst>
                <a:tab pos="756285" algn="l"/>
              </a:tabLst>
            </a:pP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potential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violation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security</a:t>
            </a:r>
            <a:endParaRPr sz="24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695"/>
              </a:spcBef>
              <a:buClr>
                <a:srgbClr val="FF0000"/>
              </a:buClr>
              <a:buFont typeface="Wingdings"/>
              <a:buChar char=""/>
            </a:pP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ts val="2735"/>
              </a:lnSpc>
              <a:buClr>
                <a:srgbClr val="3333CC"/>
              </a:buClr>
              <a:buSzPct val="60416"/>
              <a:buFont typeface="Wingdings"/>
              <a:buChar char=""/>
              <a:tabLst>
                <a:tab pos="355600" algn="l"/>
              </a:tabLst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Attack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is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an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action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that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exploits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vulnerability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or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enacts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  <a:p>
            <a:pPr marL="355600">
              <a:lnSpc>
                <a:spcPts val="2735"/>
              </a:lnSpc>
            </a:pPr>
            <a:r>
              <a:rPr sz="2400" b="1" spc="-10" dirty="0">
                <a:latin typeface="Times New Roman"/>
                <a:cs typeface="Times New Roman"/>
              </a:rPr>
              <a:t>threat.</a:t>
            </a:r>
            <a:endParaRPr sz="2400">
              <a:latin typeface="Times New Roman"/>
              <a:cs typeface="Times New Roman"/>
            </a:endParaRPr>
          </a:p>
          <a:p>
            <a:pPr marL="756285" marR="46355" lvl="1" indent="-287020">
              <a:lnSpc>
                <a:spcPts val="2590"/>
              </a:lnSpc>
              <a:spcBef>
                <a:spcPts val="620"/>
              </a:spcBef>
              <a:buClr>
                <a:srgbClr val="FF0000"/>
              </a:buClr>
              <a:buSzPct val="54166"/>
              <a:buFont typeface="Wingdings"/>
              <a:buChar char=""/>
              <a:tabLst>
                <a:tab pos="756285" algn="l"/>
              </a:tabLst>
            </a:pPr>
            <a:r>
              <a:rPr sz="2400" b="1" dirty="0">
                <a:latin typeface="Times New Roman"/>
                <a:cs typeface="Times New Roman"/>
              </a:rPr>
              <a:t>Examples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attacks</a:t>
            </a:r>
            <a:r>
              <a:rPr sz="2400" b="1" spc="-5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include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sending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malicious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input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to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an </a:t>
            </a:r>
            <a:r>
              <a:rPr sz="2400" b="1" dirty="0">
                <a:latin typeface="Times New Roman"/>
                <a:cs typeface="Times New Roman"/>
              </a:rPr>
              <a:t>application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or</a:t>
            </a:r>
            <a:r>
              <a:rPr sz="2400" b="1" spc="-7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flooding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network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in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an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attempt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to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Times New Roman"/>
                <a:cs typeface="Times New Roman"/>
              </a:rPr>
              <a:t>deny </a:t>
            </a:r>
            <a:r>
              <a:rPr sz="2400" b="1" spc="-10" dirty="0">
                <a:latin typeface="Times New Roman"/>
                <a:cs typeface="Times New Roman"/>
              </a:rPr>
              <a:t>service.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</TotalTime>
  <Words>2514</Words>
  <Application>Microsoft Office PowerPoint</Application>
  <PresentationFormat>On-screen Show (4:3)</PresentationFormat>
  <Paragraphs>260</Paragraphs>
  <Slides>83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9" baseType="lpstr">
      <vt:lpstr>Arial</vt:lpstr>
      <vt:lpstr>Symbol</vt:lpstr>
      <vt:lpstr>Tahoma</vt:lpstr>
      <vt:lpstr>Times New Roman</vt:lpstr>
      <vt:lpstr>Wingdings</vt:lpstr>
      <vt:lpstr>Office Theme</vt:lpstr>
      <vt:lpstr>Module 1</vt:lpstr>
      <vt:lpstr>What is Computer Security?</vt:lpstr>
      <vt:lpstr>What is computer Security?</vt:lpstr>
      <vt:lpstr>What is Network Security?</vt:lpstr>
      <vt:lpstr>Security Goals</vt:lpstr>
      <vt:lpstr>Confidentiality, Integrity, and Availability (CIA) -basis for the development of security systems</vt:lpstr>
      <vt:lpstr>Confidentiality, Integrity, and Availability (CIA) -basis for the development of security systems</vt:lpstr>
      <vt:lpstr>Confidentiality, Integrity, and Availability (CIA) -basis for the development of security systems</vt:lpstr>
      <vt:lpstr>Vulnerabilities, Threats, Attacks, Controls</vt:lpstr>
      <vt:lpstr>Vulnerabilities, Threats, Attacks, Controls (Contd..)</vt:lpstr>
      <vt:lpstr>Types of Threats</vt:lpstr>
      <vt:lpstr>Types of Threats</vt:lpstr>
      <vt:lpstr>ATTACKS</vt:lpstr>
      <vt:lpstr>ACTIVE ATTACKS</vt:lpstr>
      <vt:lpstr>PASSIVE ATTACKS</vt:lpstr>
      <vt:lpstr>Difference between Active Attack and Passive Attack</vt:lpstr>
      <vt:lpstr>Taxonomy of attacks with relation to security goals</vt:lpstr>
      <vt:lpstr>Attacks Threatening Confidentiality</vt:lpstr>
      <vt:lpstr>SERVICES AND MECHANISMS</vt:lpstr>
      <vt:lpstr>Security Services</vt:lpstr>
      <vt:lpstr>Security Mechanism</vt:lpstr>
      <vt:lpstr>Security Mechanism</vt:lpstr>
      <vt:lpstr>Relation between Services and Mechanisms</vt:lpstr>
      <vt:lpstr>OSI Security Architecture</vt:lpstr>
      <vt:lpstr>OSI Security Architecture</vt:lpstr>
      <vt:lpstr>Network Security Model</vt:lpstr>
      <vt:lpstr>Four basic tasks in designing a particular security service:</vt:lpstr>
      <vt:lpstr>Classical Encryption techniques</vt:lpstr>
      <vt:lpstr>Difference Between Symmetric and Asymmetric Key Encryption</vt:lpstr>
      <vt:lpstr>PowerPoint Presentation</vt:lpstr>
      <vt:lpstr>Transposition cipher</vt:lpstr>
      <vt:lpstr>Symmetric-key cipher</vt:lpstr>
      <vt:lpstr>General idea of symmetric-key cipher</vt:lpstr>
      <vt:lpstr>PowerPoint Presentation</vt:lpstr>
      <vt:lpstr>Kerckhoff’s Principle</vt:lpstr>
      <vt:lpstr>SUBSTITUTION CIPHERS</vt:lpstr>
      <vt:lpstr>Monoalphabetic Ciphers</vt:lpstr>
      <vt:lpstr>Continued</vt:lpstr>
      <vt:lpstr>PowerPoint Presentation</vt:lpstr>
      <vt:lpstr>Additive cipher</vt:lpstr>
      <vt:lpstr>Example</vt:lpstr>
      <vt:lpstr>Example</vt:lpstr>
      <vt:lpstr>Example</vt:lpstr>
      <vt:lpstr>PowerPoint Presentation</vt:lpstr>
      <vt:lpstr>What is the key domain for any multiplicative cipher?</vt:lpstr>
      <vt:lpstr>Continued</vt:lpstr>
      <vt:lpstr>Continued</vt:lpstr>
      <vt:lpstr>Example</vt:lpstr>
      <vt:lpstr>Continued</vt:lpstr>
      <vt:lpstr>Frequency analysis of English alphabets</vt:lpstr>
      <vt:lpstr>Polyalphabetic Ciphers</vt:lpstr>
      <vt:lpstr>Continued</vt:lpstr>
      <vt:lpstr>PowerPoint Presentation</vt:lpstr>
      <vt:lpstr>Playfair cipher</vt:lpstr>
      <vt:lpstr>Rules for encryption using Playfair cipher</vt:lpstr>
      <vt:lpstr>Example of playfair: attack</vt:lpstr>
      <vt:lpstr>PowerPoint Presentation</vt:lpstr>
      <vt:lpstr>PowerPoint Presentation</vt:lpstr>
      <vt:lpstr>PowerPoint Presentation</vt:lpstr>
      <vt:lpstr>Example 2 of playfair: masque</vt:lpstr>
      <vt:lpstr>PowerPoint Presentation</vt:lpstr>
      <vt:lpstr>PowerPoint Presentation</vt:lpstr>
      <vt:lpstr>PowerPoint Presentation</vt:lpstr>
      <vt:lpstr>Playfair Cipher</vt:lpstr>
      <vt:lpstr>Example: Calculate Cipher text</vt:lpstr>
      <vt:lpstr>PowerPoint Presentation</vt:lpstr>
      <vt:lpstr>PowerPoint Presentation</vt:lpstr>
      <vt:lpstr>A=0,b=1,c=2,d=4,e=4,f=5,g=6,h=7,i=8……..z=25</vt:lpstr>
      <vt:lpstr>PowerPoint Presentation</vt:lpstr>
      <vt:lpstr>PowerPoint Presentation</vt:lpstr>
      <vt:lpstr>PowerPoint Presentation</vt:lpstr>
      <vt:lpstr>PowerPoint Presentation</vt:lpstr>
      <vt:lpstr>Keyless Transposition Cipher (Position are going to change, not alphabets are going to change like substitution)</vt:lpstr>
      <vt:lpstr>PowerPoint Presentation</vt:lpstr>
      <vt:lpstr>PowerPoint Presentation</vt:lpstr>
      <vt:lpstr>PowerPoint Presentation</vt:lpstr>
      <vt:lpstr>PowerPoint Presentation</vt:lpstr>
      <vt:lpstr>What is Steganography?</vt:lpstr>
      <vt:lpstr>PowerPoint Presentation</vt:lpstr>
      <vt:lpstr>Types of Steganography</vt:lpstr>
      <vt:lpstr>PowerPoint Presentation</vt:lpstr>
      <vt:lpstr>Application of Steganography</vt:lpstr>
      <vt:lpstr>Steganography Vs. Cryptography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Valued Gateway Client</dc:creator>
  <cp:lastModifiedBy>I1</cp:lastModifiedBy>
  <cp:revision>3</cp:revision>
  <dcterms:created xsi:type="dcterms:W3CDTF">2024-07-14T17:59:44Z</dcterms:created>
  <dcterms:modified xsi:type="dcterms:W3CDTF">2024-10-23T01:05:46Z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2024-07-11T00:00:00Z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2024-07-14T00:00:00Z</vt:filetime>
  </property>
  <property fmtid="{D5CDD505-2E9C-101B-9397-08002B2CF9AE}" pid="5" name="Producer">
    <vt:lpwstr>3-Heights(TM) PDF Security Shell 4.8.25.2 (http://www.pdf-tools.com)</vt:lpwstr>
  </property>
</Properties>
</file>